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47"/>
    <p:restoredTop sz="95852"/>
  </p:normalViewPr>
  <p:slideViewPr>
    <p:cSldViewPr snapToGrid="0" snapToObjects="1">
      <p:cViewPr>
        <p:scale>
          <a:sx n="33" d="100"/>
          <a:sy n="33" d="100"/>
        </p:scale>
        <p:origin x="2608" y="3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01" d="100"/>
          <a:sy n="101" d="100"/>
        </p:scale>
        <p:origin x="393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6A8FA-5B42-674C-B20D-1B27C6B6ED8B}" type="datetimeFigureOut">
              <a:rPr lang="en-US" smtClean="0"/>
              <a:t>12/8/19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6A0952-F090-8947-9D2B-4C66FA805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053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7EDA58-42FA-954B-8808-44978FE4E192}" type="datetimeFigureOut">
              <a:rPr lang="en-US" smtClean="0"/>
              <a:t>12/8/19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2A7A0A-143C-5F4A-AB1B-07844C7B8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254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2A7A0A-143C-5F4A-AB1B-07844C7B8E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58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 userDrawn="1"/>
        </p:nvSpPr>
        <p:spPr bwMode="auto">
          <a:xfrm>
            <a:off x="25129673" y="-503216"/>
            <a:ext cx="6149272" cy="8373590"/>
          </a:xfrm>
          <a:custGeom>
            <a:avLst/>
            <a:gdLst>
              <a:gd name="connsiteX0" fmla="*/ 41563 w 6400800"/>
              <a:gd name="connsiteY0" fmla="*/ 124691 h 8728363"/>
              <a:gd name="connsiteX1" fmla="*/ 41563 w 6400800"/>
              <a:gd name="connsiteY1" fmla="*/ 6691745 h 8728363"/>
              <a:gd name="connsiteX2" fmla="*/ 3158836 w 6400800"/>
              <a:gd name="connsiteY2" fmla="*/ 8728363 h 8728363"/>
              <a:gd name="connsiteX3" fmla="*/ 6400800 w 6400800"/>
              <a:gd name="connsiteY3" fmla="*/ 6650181 h 8728363"/>
              <a:gd name="connsiteX4" fmla="*/ 6359236 w 6400800"/>
              <a:gd name="connsiteY4" fmla="*/ 0 h 8728363"/>
              <a:gd name="connsiteX5" fmla="*/ 0 w 6400800"/>
              <a:gd name="connsiteY5" fmla="*/ 83127 h 8728363"/>
              <a:gd name="connsiteX6" fmla="*/ 0 w 6400800"/>
              <a:gd name="connsiteY6" fmla="*/ 83127 h 8728363"/>
              <a:gd name="connsiteX7" fmla="*/ 41563 w 6400800"/>
              <a:gd name="connsiteY7" fmla="*/ 706581 h 8728363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623454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41564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83127 w 6400800"/>
              <a:gd name="connsiteY7" fmla="*/ 872837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83127 w 6400800"/>
              <a:gd name="connsiteY6" fmla="*/ 872837 h 864523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4156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41563 h 7855526"/>
              <a:gd name="connsiteX0" fmla="*/ 41564 w 6359237"/>
              <a:gd name="connsiteY0" fmla="*/ 0 h 7897090"/>
              <a:gd name="connsiteX1" fmla="*/ 0 w 6359237"/>
              <a:gd name="connsiteY1" fmla="*/ 5860472 h 7897090"/>
              <a:gd name="connsiteX2" fmla="*/ 3117273 w 6359237"/>
              <a:gd name="connsiteY2" fmla="*/ 7897090 h 7897090"/>
              <a:gd name="connsiteX3" fmla="*/ 6359237 w 6359237"/>
              <a:gd name="connsiteY3" fmla="*/ 5818908 h 7897090"/>
              <a:gd name="connsiteX4" fmla="*/ 6317673 w 6359237"/>
              <a:gd name="connsiteY4" fmla="*/ 41564 h 7897090"/>
              <a:gd name="connsiteX5" fmla="*/ 41564 w 6359237"/>
              <a:gd name="connsiteY5" fmla="*/ 0 h 7897090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0 h 7855527"/>
              <a:gd name="connsiteX1" fmla="*/ 0 w 6359237"/>
              <a:gd name="connsiteY1" fmla="*/ 5818909 h 7855527"/>
              <a:gd name="connsiteX2" fmla="*/ 3117273 w 6359237"/>
              <a:gd name="connsiteY2" fmla="*/ 7855527 h 7855527"/>
              <a:gd name="connsiteX3" fmla="*/ 6359237 w 6359237"/>
              <a:gd name="connsiteY3" fmla="*/ 5777345 h 7855527"/>
              <a:gd name="connsiteX4" fmla="*/ 6317673 w 6359237"/>
              <a:gd name="connsiteY4" fmla="*/ 1 h 7855527"/>
              <a:gd name="connsiteX5" fmla="*/ 41564 w 6359237"/>
              <a:gd name="connsiteY5" fmla="*/ 0 h 7855527"/>
              <a:gd name="connsiteX0" fmla="*/ 0 w 6400800"/>
              <a:gd name="connsiteY0" fmla="*/ 41563 h 7855526"/>
              <a:gd name="connsiteX1" fmla="*/ 41563 w 6400800"/>
              <a:gd name="connsiteY1" fmla="*/ 5818908 h 7855526"/>
              <a:gd name="connsiteX2" fmla="*/ 3158836 w 6400800"/>
              <a:gd name="connsiteY2" fmla="*/ 7855526 h 7855526"/>
              <a:gd name="connsiteX3" fmla="*/ 6400800 w 6400800"/>
              <a:gd name="connsiteY3" fmla="*/ 5777344 h 7855526"/>
              <a:gd name="connsiteX4" fmla="*/ 6359236 w 6400800"/>
              <a:gd name="connsiteY4" fmla="*/ 0 h 7855526"/>
              <a:gd name="connsiteX5" fmla="*/ 0 w 6400800"/>
              <a:gd name="connsiteY5" fmla="*/ 41563 h 785552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20049 w 6359237"/>
              <a:gd name="connsiteY0" fmla="*/ 782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20049 w 6359237"/>
              <a:gd name="connsiteY5" fmla="*/ 7823 h 7855526"/>
              <a:gd name="connsiteX0" fmla="*/ 20049 w 6371461"/>
              <a:gd name="connsiteY0" fmla="*/ 0 h 7847703"/>
              <a:gd name="connsiteX1" fmla="*/ 0 w 6371461"/>
              <a:gd name="connsiteY1" fmla="*/ 5811085 h 7847703"/>
              <a:gd name="connsiteX2" fmla="*/ 3117273 w 6371461"/>
              <a:gd name="connsiteY2" fmla="*/ 7847703 h 7847703"/>
              <a:gd name="connsiteX3" fmla="*/ 6359237 w 6371461"/>
              <a:gd name="connsiteY3" fmla="*/ 5769521 h 7847703"/>
              <a:gd name="connsiteX4" fmla="*/ 6371461 w 6371461"/>
              <a:gd name="connsiteY4" fmla="*/ 2935 h 7847703"/>
              <a:gd name="connsiteX5" fmla="*/ 20049 w 6371461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769521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823309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69218"/>
              <a:gd name="connsiteX1" fmla="*/ 0 w 6359858"/>
              <a:gd name="connsiteY1" fmla="*/ 5811085 h 7869218"/>
              <a:gd name="connsiteX2" fmla="*/ 3138788 w 6359858"/>
              <a:gd name="connsiteY2" fmla="*/ 7869218 h 7869218"/>
              <a:gd name="connsiteX3" fmla="*/ 6359237 w 6359858"/>
              <a:gd name="connsiteY3" fmla="*/ 5823309 h 7869218"/>
              <a:gd name="connsiteX4" fmla="*/ 6349946 w 6359858"/>
              <a:gd name="connsiteY4" fmla="*/ 13693 h 7869218"/>
              <a:gd name="connsiteX5" fmla="*/ 20049 w 6359858"/>
              <a:gd name="connsiteY5" fmla="*/ 0 h 7869218"/>
              <a:gd name="connsiteX0" fmla="*/ 0 w 6361324"/>
              <a:gd name="connsiteY0" fmla="*/ 0 h 7858461"/>
              <a:gd name="connsiteX1" fmla="*/ 1466 w 6361324"/>
              <a:gd name="connsiteY1" fmla="*/ 5800328 h 7858461"/>
              <a:gd name="connsiteX2" fmla="*/ 3140254 w 6361324"/>
              <a:gd name="connsiteY2" fmla="*/ 7858461 h 7858461"/>
              <a:gd name="connsiteX3" fmla="*/ 6360703 w 6361324"/>
              <a:gd name="connsiteY3" fmla="*/ 5812552 h 7858461"/>
              <a:gd name="connsiteX4" fmla="*/ 6351412 w 6361324"/>
              <a:gd name="connsiteY4" fmla="*/ 2936 h 7858461"/>
              <a:gd name="connsiteX5" fmla="*/ 0 w 6361324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580032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299879 h 8158340"/>
              <a:gd name="connsiteX1" fmla="*/ 1466 w 6372928"/>
              <a:gd name="connsiteY1" fmla="*/ 6100207 h 8158340"/>
              <a:gd name="connsiteX2" fmla="*/ 3140254 w 6372928"/>
              <a:gd name="connsiteY2" fmla="*/ 8158340 h 8158340"/>
              <a:gd name="connsiteX3" fmla="*/ 6360703 w 6372928"/>
              <a:gd name="connsiteY3" fmla="*/ 6112431 h 8158340"/>
              <a:gd name="connsiteX4" fmla="*/ 6372928 w 6372928"/>
              <a:gd name="connsiteY4" fmla="*/ 50 h 8158340"/>
              <a:gd name="connsiteX5" fmla="*/ 0 w 6372928"/>
              <a:gd name="connsiteY5" fmla="*/ 299879 h 8158340"/>
              <a:gd name="connsiteX0" fmla="*/ 54192 w 6371466"/>
              <a:gd name="connsiteY0" fmla="*/ 12434 h 8158290"/>
              <a:gd name="connsiteX1" fmla="*/ 4 w 6371466"/>
              <a:gd name="connsiteY1" fmla="*/ 6100157 h 8158290"/>
              <a:gd name="connsiteX2" fmla="*/ 3138792 w 6371466"/>
              <a:gd name="connsiteY2" fmla="*/ 8158290 h 8158290"/>
              <a:gd name="connsiteX3" fmla="*/ 6359241 w 6371466"/>
              <a:gd name="connsiteY3" fmla="*/ 6112381 h 8158290"/>
              <a:gd name="connsiteX4" fmla="*/ 6371466 w 6371466"/>
              <a:gd name="connsiteY4" fmla="*/ 0 h 8158290"/>
              <a:gd name="connsiteX5" fmla="*/ 54192 w 6371466"/>
              <a:gd name="connsiteY5" fmla="*/ 12434 h 8158290"/>
              <a:gd name="connsiteX0" fmla="*/ 0 w 6372928"/>
              <a:gd name="connsiteY0" fmla="*/ 38561 h 8158290"/>
              <a:gd name="connsiteX1" fmla="*/ 1466 w 6372928"/>
              <a:gd name="connsiteY1" fmla="*/ 6100157 h 8158290"/>
              <a:gd name="connsiteX2" fmla="*/ 3140254 w 6372928"/>
              <a:gd name="connsiteY2" fmla="*/ 8158290 h 8158290"/>
              <a:gd name="connsiteX3" fmla="*/ 6360703 w 6372928"/>
              <a:gd name="connsiteY3" fmla="*/ 6112381 h 8158290"/>
              <a:gd name="connsiteX4" fmla="*/ 6372928 w 6372928"/>
              <a:gd name="connsiteY4" fmla="*/ 0 h 8158290"/>
              <a:gd name="connsiteX5" fmla="*/ 0 w 6372928"/>
              <a:gd name="connsiteY5" fmla="*/ 38561 h 8158290"/>
              <a:gd name="connsiteX0" fmla="*/ 0 w 6361194"/>
              <a:gd name="connsiteY0" fmla="*/ 30172 h 8149901"/>
              <a:gd name="connsiteX1" fmla="*/ 1466 w 6361194"/>
              <a:gd name="connsiteY1" fmla="*/ 6091768 h 8149901"/>
              <a:gd name="connsiteX2" fmla="*/ 3140254 w 6361194"/>
              <a:gd name="connsiteY2" fmla="*/ 8149901 h 8149901"/>
              <a:gd name="connsiteX3" fmla="*/ 6360703 w 6361194"/>
              <a:gd name="connsiteY3" fmla="*/ 6103992 h 8149901"/>
              <a:gd name="connsiteX4" fmla="*/ 6346122 w 6361194"/>
              <a:gd name="connsiteY4" fmla="*/ 0 h 8149901"/>
              <a:gd name="connsiteX5" fmla="*/ 0 w 6361194"/>
              <a:gd name="connsiteY5" fmla="*/ 30172 h 8149901"/>
              <a:gd name="connsiteX0" fmla="*/ 0 w 6363993"/>
              <a:gd name="connsiteY0" fmla="*/ 21783 h 8141512"/>
              <a:gd name="connsiteX1" fmla="*/ 1466 w 6363993"/>
              <a:gd name="connsiteY1" fmla="*/ 6083379 h 8141512"/>
              <a:gd name="connsiteX2" fmla="*/ 3140254 w 6363993"/>
              <a:gd name="connsiteY2" fmla="*/ 8141512 h 8141512"/>
              <a:gd name="connsiteX3" fmla="*/ 6360703 w 6363993"/>
              <a:gd name="connsiteY3" fmla="*/ 6095603 h 8141512"/>
              <a:gd name="connsiteX4" fmla="*/ 6363993 w 6363993"/>
              <a:gd name="connsiteY4" fmla="*/ 0 h 8141512"/>
              <a:gd name="connsiteX5" fmla="*/ 0 w 6363993"/>
              <a:gd name="connsiteY5" fmla="*/ 21783 h 8141512"/>
              <a:gd name="connsiteX0" fmla="*/ 0 w 6363993"/>
              <a:gd name="connsiteY0" fmla="*/ 5004 h 8141512"/>
              <a:gd name="connsiteX1" fmla="*/ 1466 w 6363993"/>
              <a:gd name="connsiteY1" fmla="*/ 6083379 h 8141512"/>
              <a:gd name="connsiteX2" fmla="*/ 3140254 w 6363993"/>
              <a:gd name="connsiteY2" fmla="*/ 8141512 h 8141512"/>
              <a:gd name="connsiteX3" fmla="*/ 6360703 w 6363993"/>
              <a:gd name="connsiteY3" fmla="*/ 6095603 h 8141512"/>
              <a:gd name="connsiteX4" fmla="*/ 6363993 w 6363993"/>
              <a:gd name="connsiteY4" fmla="*/ 0 h 8141512"/>
              <a:gd name="connsiteX5" fmla="*/ 0 w 6363993"/>
              <a:gd name="connsiteY5" fmla="*/ 5004 h 8141512"/>
              <a:gd name="connsiteX0" fmla="*/ 7490 w 6362548"/>
              <a:gd name="connsiteY0" fmla="*/ 0 h 8153287"/>
              <a:gd name="connsiteX1" fmla="*/ 21 w 6362548"/>
              <a:gd name="connsiteY1" fmla="*/ 6095154 h 8153287"/>
              <a:gd name="connsiteX2" fmla="*/ 3138809 w 6362548"/>
              <a:gd name="connsiteY2" fmla="*/ 8153287 h 8153287"/>
              <a:gd name="connsiteX3" fmla="*/ 6359258 w 6362548"/>
              <a:gd name="connsiteY3" fmla="*/ 6107378 h 8153287"/>
              <a:gd name="connsiteX4" fmla="*/ 6362548 w 6362548"/>
              <a:gd name="connsiteY4" fmla="*/ 11775 h 8153287"/>
              <a:gd name="connsiteX5" fmla="*/ 7490 w 6362548"/>
              <a:gd name="connsiteY5" fmla="*/ 0 h 8153287"/>
              <a:gd name="connsiteX0" fmla="*/ 7490 w 6362548"/>
              <a:gd name="connsiteY0" fmla="*/ 5004 h 8141512"/>
              <a:gd name="connsiteX1" fmla="*/ 21 w 6362548"/>
              <a:gd name="connsiteY1" fmla="*/ 6083379 h 8141512"/>
              <a:gd name="connsiteX2" fmla="*/ 3138809 w 6362548"/>
              <a:gd name="connsiteY2" fmla="*/ 8141512 h 8141512"/>
              <a:gd name="connsiteX3" fmla="*/ 6359258 w 6362548"/>
              <a:gd name="connsiteY3" fmla="*/ 6095603 h 8141512"/>
              <a:gd name="connsiteX4" fmla="*/ 6362548 w 6362548"/>
              <a:gd name="connsiteY4" fmla="*/ 0 h 8141512"/>
              <a:gd name="connsiteX5" fmla="*/ 7490 w 6362548"/>
              <a:gd name="connsiteY5" fmla="*/ 5004 h 8141512"/>
              <a:gd name="connsiteX0" fmla="*/ 7490 w 6362548"/>
              <a:gd name="connsiteY0" fmla="*/ 0 h 8153287"/>
              <a:gd name="connsiteX1" fmla="*/ 21 w 6362548"/>
              <a:gd name="connsiteY1" fmla="*/ 6095154 h 8153287"/>
              <a:gd name="connsiteX2" fmla="*/ 3138809 w 6362548"/>
              <a:gd name="connsiteY2" fmla="*/ 8153287 h 8153287"/>
              <a:gd name="connsiteX3" fmla="*/ 6359258 w 6362548"/>
              <a:gd name="connsiteY3" fmla="*/ 6107378 h 8153287"/>
              <a:gd name="connsiteX4" fmla="*/ 6362548 w 6362548"/>
              <a:gd name="connsiteY4" fmla="*/ 11775 h 8153287"/>
              <a:gd name="connsiteX5" fmla="*/ 7490 w 6362548"/>
              <a:gd name="connsiteY5" fmla="*/ 0 h 8153287"/>
              <a:gd name="connsiteX0" fmla="*/ 7490 w 6377619"/>
              <a:gd name="connsiteY0" fmla="*/ 0 h 8153287"/>
              <a:gd name="connsiteX1" fmla="*/ 21 w 6377619"/>
              <a:gd name="connsiteY1" fmla="*/ 6095154 h 8153287"/>
              <a:gd name="connsiteX2" fmla="*/ 3138809 w 6377619"/>
              <a:gd name="connsiteY2" fmla="*/ 8153287 h 8153287"/>
              <a:gd name="connsiteX3" fmla="*/ 6377128 w 6377619"/>
              <a:gd name="connsiteY3" fmla="*/ 6115768 h 8153287"/>
              <a:gd name="connsiteX4" fmla="*/ 6362548 w 6377619"/>
              <a:gd name="connsiteY4" fmla="*/ 11775 h 8153287"/>
              <a:gd name="connsiteX5" fmla="*/ 7490 w 6377619"/>
              <a:gd name="connsiteY5" fmla="*/ 0 h 8153287"/>
              <a:gd name="connsiteX0" fmla="*/ 7490 w 6377128"/>
              <a:gd name="connsiteY0" fmla="*/ 0 h 8153287"/>
              <a:gd name="connsiteX1" fmla="*/ 21 w 6377128"/>
              <a:gd name="connsiteY1" fmla="*/ 6095154 h 8153287"/>
              <a:gd name="connsiteX2" fmla="*/ 3138809 w 6377128"/>
              <a:gd name="connsiteY2" fmla="*/ 8153287 h 8153287"/>
              <a:gd name="connsiteX3" fmla="*/ 6377128 w 6377128"/>
              <a:gd name="connsiteY3" fmla="*/ 6115768 h 8153287"/>
              <a:gd name="connsiteX4" fmla="*/ 6362548 w 6377128"/>
              <a:gd name="connsiteY4" fmla="*/ 11775 h 8153287"/>
              <a:gd name="connsiteX5" fmla="*/ 7490 w 6377128"/>
              <a:gd name="connsiteY5" fmla="*/ 0 h 8153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7128" h="8153287">
                <a:moveTo>
                  <a:pt x="7490" y="0"/>
                </a:moveTo>
                <a:cubicBezTo>
                  <a:pt x="7979" y="1933443"/>
                  <a:pt x="-468" y="4161711"/>
                  <a:pt x="21" y="6095154"/>
                </a:cubicBezTo>
                <a:lnTo>
                  <a:pt x="3138809" y="8153287"/>
                </a:lnTo>
                <a:lnTo>
                  <a:pt x="6377128" y="6115768"/>
                </a:lnTo>
                <a:cubicBezTo>
                  <a:pt x="6354397" y="4201962"/>
                  <a:pt x="6358473" y="1933970"/>
                  <a:pt x="6362548" y="11775"/>
                </a:cubicBezTo>
                <a:lnTo>
                  <a:pt x="7490" y="0"/>
                </a:lnTo>
                <a:close/>
              </a:path>
            </a:pathLst>
          </a:custGeom>
          <a:solidFill>
            <a:srgbClr val="005BBB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15900" sx="102000" sy="102000" algn="ctr" rotWithShape="0">
              <a:prstClr val="black">
                <a:alpha val="32000"/>
              </a:prstClr>
            </a:outerShdw>
          </a:effectLst>
        </p:spPr>
        <p:txBody>
          <a:bodyPr wrap="square" lIns="457200" tIns="457200" rIns="457200" bIns="457200">
            <a:spAutoFit/>
          </a:bodyPr>
          <a:lstStyle/>
          <a:p>
            <a:pPr defTabSz="4389438" eaLnBrk="1" hangingPunct="1">
              <a:defRPr/>
            </a:pPr>
            <a:endParaRPr lang="en-US" dirty="0">
              <a:latin typeface="Arial Narrow" pitchFamily="61" charset="0"/>
            </a:endParaRPr>
          </a:p>
        </p:txBody>
      </p:sp>
      <p:sp>
        <p:nvSpPr>
          <p:cNvPr id="13" name="Freeform 12"/>
          <p:cNvSpPr/>
          <p:nvPr userDrawn="1"/>
        </p:nvSpPr>
        <p:spPr bwMode="auto">
          <a:xfrm>
            <a:off x="25637166" y="-786881"/>
            <a:ext cx="5134284" cy="8031692"/>
          </a:xfrm>
          <a:custGeom>
            <a:avLst/>
            <a:gdLst>
              <a:gd name="connsiteX0" fmla="*/ 41563 w 6400800"/>
              <a:gd name="connsiteY0" fmla="*/ 124691 h 8728363"/>
              <a:gd name="connsiteX1" fmla="*/ 41563 w 6400800"/>
              <a:gd name="connsiteY1" fmla="*/ 6691745 h 8728363"/>
              <a:gd name="connsiteX2" fmla="*/ 3158836 w 6400800"/>
              <a:gd name="connsiteY2" fmla="*/ 8728363 h 8728363"/>
              <a:gd name="connsiteX3" fmla="*/ 6400800 w 6400800"/>
              <a:gd name="connsiteY3" fmla="*/ 6650181 h 8728363"/>
              <a:gd name="connsiteX4" fmla="*/ 6359236 w 6400800"/>
              <a:gd name="connsiteY4" fmla="*/ 0 h 8728363"/>
              <a:gd name="connsiteX5" fmla="*/ 0 w 6400800"/>
              <a:gd name="connsiteY5" fmla="*/ 83127 h 8728363"/>
              <a:gd name="connsiteX6" fmla="*/ 0 w 6400800"/>
              <a:gd name="connsiteY6" fmla="*/ 83127 h 8728363"/>
              <a:gd name="connsiteX7" fmla="*/ 41563 w 6400800"/>
              <a:gd name="connsiteY7" fmla="*/ 706581 h 8728363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623454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41564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83127 w 6400800"/>
              <a:gd name="connsiteY7" fmla="*/ 872837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83127 w 6400800"/>
              <a:gd name="connsiteY6" fmla="*/ 872837 h 864523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4156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41563 h 7855526"/>
              <a:gd name="connsiteX0" fmla="*/ 41564 w 6359237"/>
              <a:gd name="connsiteY0" fmla="*/ 0 h 7897090"/>
              <a:gd name="connsiteX1" fmla="*/ 0 w 6359237"/>
              <a:gd name="connsiteY1" fmla="*/ 5860472 h 7897090"/>
              <a:gd name="connsiteX2" fmla="*/ 3117273 w 6359237"/>
              <a:gd name="connsiteY2" fmla="*/ 7897090 h 7897090"/>
              <a:gd name="connsiteX3" fmla="*/ 6359237 w 6359237"/>
              <a:gd name="connsiteY3" fmla="*/ 5818908 h 7897090"/>
              <a:gd name="connsiteX4" fmla="*/ 6317673 w 6359237"/>
              <a:gd name="connsiteY4" fmla="*/ 41564 h 7897090"/>
              <a:gd name="connsiteX5" fmla="*/ 41564 w 6359237"/>
              <a:gd name="connsiteY5" fmla="*/ 0 h 7897090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0 h 7855527"/>
              <a:gd name="connsiteX1" fmla="*/ 0 w 6359237"/>
              <a:gd name="connsiteY1" fmla="*/ 5818909 h 7855527"/>
              <a:gd name="connsiteX2" fmla="*/ 3117273 w 6359237"/>
              <a:gd name="connsiteY2" fmla="*/ 7855527 h 7855527"/>
              <a:gd name="connsiteX3" fmla="*/ 6359237 w 6359237"/>
              <a:gd name="connsiteY3" fmla="*/ 5777345 h 7855527"/>
              <a:gd name="connsiteX4" fmla="*/ 6317673 w 6359237"/>
              <a:gd name="connsiteY4" fmla="*/ 1 h 7855527"/>
              <a:gd name="connsiteX5" fmla="*/ 41564 w 6359237"/>
              <a:gd name="connsiteY5" fmla="*/ 0 h 7855527"/>
              <a:gd name="connsiteX0" fmla="*/ 0 w 6400800"/>
              <a:gd name="connsiteY0" fmla="*/ 41563 h 7855526"/>
              <a:gd name="connsiteX1" fmla="*/ 41563 w 6400800"/>
              <a:gd name="connsiteY1" fmla="*/ 5818908 h 7855526"/>
              <a:gd name="connsiteX2" fmla="*/ 3158836 w 6400800"/>
              <a:gd name="connsiteY2" fmla="*/ 7855526 h 7855526"/>
              <a:gd name="connsiteX3" fmla="*/ 6400800 w 6400800"/>
              <a:gd name="connsiteY3" fmla="*/ 5777344 h 7855526"/>
              <a:gd name="connsiteX4" fmla="*/ 6359236 w 6400800"/>
              <a:gd name="connsiteY4" fmla="*/ 0 h 7855526"/>
              <a:gd name="connsiteX5" fmla="*/ 0 w 6400800"/>
              <a:gd name="connsiteY5" fmla="*/ 41563 h 785552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20049 w 6359237"/>
              <a:gd name="connsiteY0" fmla="*/ 782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20049 w 6359237"/>
              <a:gd name="connsiteY5" fmla="*/ 7823 h 7855526"/>
              <a:gd name="connsiteX0" fmla="*/ 20049 w 6371461"/>
              <a:gd name="connsiteY0" fmla="*/ 0 h 7847703"/>
              <a:gd name="connsiteX1" fmla="*/ 0 w 6371461"/>
              <a:gd name="connsiteY1" fmla="*/ 5811085 h 7847703"/>
              <a:gd name="connsiteX2" fmla="*/ 3117273 w 6371461"/>
              <a:gd name="connsiteY2" fmla="*/ 7847703 h 7847703"/>
              <a:gd name="connsiteX3" fmla="*/ 6359237 w 6371461"/>
              <a:gd name="connsiteY3" fmla="*/ 5769521 h 7847703"/>
              <a:gd name="connsiteX4" fmla="*/ 6371461 w 6371461"/>
              <a:gd name="connsiteY4" fmla="*/ 2935 h 7847703"/>
              <a:gd name="connsiteX5" fmla="*/ 20049 w 6371461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769521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823309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69218"/>
              <a:gd name="connsiteX1" fmla="*/ 0 w 6359858"/>
              <a:gd name="connsiteY1" fmla="*/ 5811085 h 7869218"/>
              <a:gd name="connsiteX2" fmla="*/ 3138788 w 6359858"/>
              <a:gd name="connsiteY2" fmla="*/ 7869218 h 7869218"/>
              <a:gd name="connsiteX3" fmla="*/ 6359237 w 6359858"/>
              <a:gd name="connsiteY3" fmla="*/ 5823309 h 7869218"/>
              <a:gd name="connsiteX4" fmla="*/ 6349946 w 6359858"/>
              <a:gd name="connsiteY4" fmla="*/ 13693 h 7869218"/>
              <a:gd name="connsiteX5" fmla="*/ 20049 w 6359858"/>
              <a:gd name="connsiteY5" fmla="*/ 0 h 7869218"/>
              <a:gd name="connsiteX0" fmla="*/ 0 w 6361324"/>
              <a:gd name="connsiteY0" fmla="*/ 0 h 7858461"/>
              <a:gd name="connsiteX1" fmla="*/ 1466 w 6361324"/>
              <a:gd name="connsiteY1" fmla="*/ 5800328 h 7858461"/>
              <a:gd name="connsiteX2" fmla="*/ 3140254 w 6361324"/>
              <a:gd name="connsiteY2" fmla="*/ 7858461 h 7858461"/>
              <a:gd name="connsiteX3" fmla="*/ 6360703 w 6361324"/>
              <a:gd name="connsiteY3" fmla="*/ 5812552 h 7858461"/>
              <a:gd name="connsiteX4" fmla="*/ 6351412 w 6361324"/>
              <a:gd name="connsiteY4" fmla="*/ 2936 h 7858461"/>
              <a:gd name="connsiteX5" fmla="*/ 0 w 6361324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580032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432486"/>
              <a:gd name="connsiteY0" fmla="*/ 0 h 7858461"/>
              <a:gd name="connsiteX1" fmla="*/ 1466 w 6432486"/>
              <a:gd name="connsiteY1" fmla="*/ 6115638 h 7858461"/>
              <a:gd name="connsiteX2" fmla="*/ 3140254 w 6432486"/>
              <a:gd name="connsiteY2" fmla="*/ 7858461 h 7858461"/>
              <a:gd name="connsiteX3" fmla="*/ 6432309 w 6432486"/>
              <a:gd name="connsiteY3" fmla="*/ 6159393 h 7858461"/>
              <a:gd name="connsiteX4" fmla="*/ 6372928 w 6432486"/>
              <a:gd name="connsiteY4" fmla="*/ 13694 h 7858461"/>
              <a:gd name="connsiteX5" fmla="*/ 0 w 6432486"/>
              <a:gd name="connsiteY5" fmla="*/ 0 h 7858461"/>
              <a:gd name="connsiteX0" fmla="*/ 0 w 6432486"/>
              <a:gd name="connsiteY0" fmla="*/ 0 h 7858461"/>
              <a:gd name="connsiteX1" fmla="*/ 1466 w 6432486"/>
              <a:gd name="connsiteY1" fmla="*/ 6115638 h 7858461"/>
              <a:gd name="connsiteX2" fmla="*/ 3140254 w 6432486"/>
              <a:gd name="connsiteY2" fmla="*/ 7858461 h 7858461"/>
              <a:gd name="connsiteX3" fmla="*/ 6432309 w 6432486"/>
              <a:gd name="connsiteY3" fmla="*/ 6096331 h 7858461"/>
              <a:gd name="connsiteX4" fmla="*/ 6372928 w 6432486"/>
              <a:gd name="connsiteY4" fmla="*/ 13694 h 7858461"/>
              <a:gd name="connsiteX5" fmla="*/ 0 w 6432486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360702 w 6372928"/>
              <a:gd name="connsiteY3" fmla="*/ 612786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202520 w 6372928"/>
              <a:gd name="connsiteY3" fmla="*/ 6171407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59650 w 6372928"/>
              <a:gd name="connsiteY1" fmla="*/ 6115639 h 7858461"/>
              <a:gd name="connsiteX2" fmla="*/ 3140254 w 6372928"/>
              <a:gd name="connsiteY2" fmla="*/ 7858461 h 7858461"/>
              <a:gd name="connsiteX3" fmla="*/ 6202520 w 6372928"/>
              <a:gd name="connsiteY3" fmla="*/ 6171407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267473"/>
              <a:gd name="connsiteY0" fmla="*/ 0 h 7858461"/>
              <a:gd name="connsiteX1" fmla="*/ 54195 w 6267473"/>
              <a:gd name="connsiteY1" fmla="*/ 6115639 h 7858461"/>
              <a:gd name="connsiteX2" fmla="*/ 3034799 w 6267473"/>
              <a:gd name="connsiteY2" fmla="*/ 7858461 h 7858461"/>
              <a:gd name="connsiteX3" fmla="*/ 6097065 w 6267473"/>
              <a:gd name="connsiteY3" fmla="*/ 6171407 h 7858461"/>
              <a:gd name="connsiteX4" fmla="*/ 6267473 w 6267473"/>
              <a:gd name="connsiteY4" fmla="*/ 13694 h 7858461"/>
              <a:gd name="connsiteX5" fmla="*/ 0 w 6267473"/>
              <a:gd name="connsiteY5" fmla="*/ 0 h 7858461"/>
              <a:gd name="connsiteX0" fmla="*/ 51264 w 6213282"/>
              <a:gd name="connsiteY0" fmla="*/ 0 h 7858461"/>
              <a:gd name="connsiteX1" fmla="*/ 4 w 6213282"/>
              <a:gd name="connsiteY1" fmla="*/ 6115639 h 7858461"/>
              <a:gd name="connsiteX2" fmla="*/ 2980608 w 6213282"/>
              <a:gd name="connsiteY2" fmla="*/ 7858461 h 7858461"/>
              <a:gd name="connsiteX3" fmla="*/ 6042874 w 6213282"/>
              <a:gd name="connsiteY3" fmla="*/ 6171407 h 7858461"/>
              <a:gd name="connsiteX4" fmla="*/ 6213282 w 6213282"/>
              <a:gd name="connsiteY4" fmla="*/ 13694 h 7858461"/>
              <a:gd name="connsiteX5" fmla="*/ 51264 w 6213282"/>
              <a:gd name="connsiteY5" fmla="*/ 0 h 7858461"/>
              <a:gd name="connsiteX0" fmla="*/ 0 w 6267473"/>
              <a:gd name="connsiteY0" fmla="*/ 29851 h 7844767"/>
              <a:gd name="connsiteX1" fmla="*/ 54195 w 6267473"/>
              <a:gd name="connsiteY1" fmla="*/ 6101945 h 7844767"/>
              <a:gd name="connsiteX2" fmla="*/ 3034799 w 6267473"/>
              <a:gd name="connsiteY2" fmla="*/ 7844767 h 7844767"/>
              <a:gd name="connsiteX3" fmla="*/ 6097065 w 6267473"/>
              <a:gd name="connsiteY3" fmla="*/ 6157713 h 7844767"/>
              <a:gd name="connsiteX4" fmla="*/ 6267473 w 6267473"/>
              <a:gd name="connsiteY4" fmla="*/ 0 h 7844767"/>
              <a:gd name="connsiteX5" fmla="*/ 0 w 6267473"/>
              <a:gd name="connsiteY5" fmla="*/ 29851 h 7844767"/>
              <a:gd name="connsiteX0" fmla="*/ 0 w 6097329"/>
              <a:gd name="connsiteY0" fmla="*/ 17658 h 7832574"/>
              <a:gd name="connsiteX1" fmla="*/ 54195 w 6097329"/>
              <a:gd name="connsiteY1" fmla="*/ 6089752 h 7832574"/>
              <a:gd name="connsiteX2" fmla="*/ 3034799 w 6097329"/>
              <a:gd name="connsiteY2" fmla="*/ 7832574 h 7832574"/>
              <a:gd name="connsiteX3" fmla="*/ 6097065 w 6097329"/>
              <a:gd name="connsiteY3" fmla="*/ 6145520 h 7832574"/>
              <a:gd name="connsiteX4" fmla="*/ 6060780 w 6097329"/>
              <a:gd name="connsiteY4" fmla="*/ 0 h 7832574"/>
              <a:gd name="connsiteX5" fmla="*/ 0 w 6097329"/>
              <a:gd name="connsiteY5" fmla="*/ 17658 h 7832574"/>
              <a:gd name="connsiteX0" fmla="*/ 0 w 6097777"/>
              <a:gd name="connsiteY0" fmla="*/ 5465 h 7820381"/>
              <a:gd name="connsiteX1" fmla="*/ 54195 w 6097777"/>
              <a:gd name="connsiteY1" fmla="*/ 6077559 h 7820381"/>
              <a:gd name="connsiteX2" fmla="*/ 3034799 w 6097777"/>
              <a:gd name="connsiteY2" fmla="*/ 7820381 h 7820381"/>
              <a:gd name="connsiteX3" fmla="*/ 6097065 w 6097777"/>
              <a:gd name="connsiteY3" fmla="*/ 6133327 h 7820381"/>
              <a:gd name="connsiteX4" fmla="*/ 6090308 w 6097777"/>
              <a:gd name="connsiteY4" fmla="*/ 0 h 7820381"/>
              <a:gd name="connsiteX5" fmla="*/ 0 w 6097777"/>
              <a:gd name="connsiteY5" fmla="*/ 5465 h 7820381"/>
              <a:gd name="connsiteX0" fmla="*/ 0 w 6053486"/>
              <a:gd name="connsiteY0" fmla="*/ 17658 h 7820381"/>
              <a:gd name="connsiteX1" fmla="*/ 9904 w 6053486"/>
              <a:gd name="connsiteY1" fmla="*/ 6077559 h 7820381"/>
              <a:gd name="connsiteX2" fmla="*/ 2990508 w 6053486"/>
              <a:gd name="connsiteY2" fmla="*/ 7820381 h 7820381"/>
              <a:gd name="connsiteX3" fmla="*/ 6052774 w 6053486"/>
              <a:gd name="connsiteY3" fmla="*/ 6133327 h 7820381"/>
              <a:gd name="connsiteX4" fmla="*/ 6046017 w 6053486"/>
              <a:gd name="connsiteY4" fmla="*/ 0 h 7820381"/>
              <a:gd name="connsiteX5" fmla="*/ 0 w 6053486"/>
              <a:gd name="connsiteY5" fmla="*/ 17658 h 782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53486" h="7820381">
                <a:moveTo>
                  <a:pt x="0" y="17658"/>
                </a:moveTo>
                <a:cubicBezTo>
                  <a:pt x="489" y="1951101"/>
                  <a:pt x="9415" y="4144116"/>
                  <a:pt x="9904" y="6077559"/>
                </a:cubicBezTo>
                <a:lnTo>
                  <a:pt x="2990508" y="7820381"/>
                </a:lnTo>
                <a:cubicBezTo>
                  <a:pt x="4063991" y="7243515"/>
                  <a:pt x="4979291" y="6710193"/>
                  <a:pt x="6052774" y="6133327"/>
                </a:cubicBezTo>
                <a:cubicBezTo>
                  <a:pt x="6056849" y="4211132"/>
                  <a:pt x="6041942" y="1922195"/>
                  <a:pt x="6046017" y="0"/>
                </a:cubicBezTo>
                <a:lnTo>
                  <a:pt x="0" y="17658"/>
                </a:lnTo>
                <a:close/>
              </a:path>
            </a:pathLst>
          </a:custGeom>
          <a:noFill/>
          <a:ln w="31750" cap="sq" cmpd="sng" algn="ctr">
            <a:solidFill>
              <a:schemeClr val="bg1"/>
            </a:solidFill>
            <a:prstDash val="dash"/>
            <a:bevel/>
            <a:headEnd type="none" w="med" len="med"/>
            <a:tailEnd type="none" w="med" len="med"/>
          </a:ln>
          <a:effectLst>
            <a:outerShdw blurRad="457200" dist="38100" dir="3900000" sx="102000" sy="102000" algn="t" rotWithShape="0">
              <a:prstClr val="black">
                <a:alpha val="38000"/>
              </a:prstClr>
            </a:outerShdw>
          </a:effectLst>
        </p:spPr>
        <p:txBody>
          <a:bodyPr wrap="square" lIns="457200" tIns="457200" rIns="457200" bIns="457200">
            <a:spAutoFit/>
          </a:bodyPr>
          <a:lstStyle/>
          <a:p>
            <a:pPr defTabSz="4389438" eaLnBrk="1" hangingPunct="1">
              <a:defRPr/>
            </a:pPr>
            <a:endParaRPr lang="en-US" dirty="0">
              <a:latin typeface="Arial Narrow" pitchFamily="61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 bwMode="auto">
          <a:xfrm>
            <a:off x="11064240" y="7832272"/>
            <a:ext cx="0" cy="343027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cxnSp>
        <p:nvCxnSpPr>
          <p:cNvPr id="18" name="Straight Connector 17"/>
          <p:cNvCxnSpPr/>
          <p:nvPr userDrawn="1"/>
        </p:nvCxnSpPr>
        <p:spPr bwMode="auto">
          <a:xfrm>
            <a:off x="21796850" y="7837717"/>
            <a:ext cx="0" cy="342900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sp>
        <p:nvSpPr>
          <p:cNvPr id="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14400" y="25596668"/>
            <a:ext cx="971550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914400" y="34610040"/>
            <a:ext cx="971550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0"/>
          </p:nvPr>
        </p:nvSpPr>
        <p:spPr>
          <a:xfrm>
            <a:off x="914400" y="7962900"/>
            <a:ext cx="9715500" cy="16399329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9"/>
          <p:cNvSpPr>
            <a:spLocks noGrp="1"/>
          </p:cNvSpPr>
          <p:nvPr>
            <p:ph sz="quarter" idx="18"/>
          </p:nvPr>
        </p:nvSpPr>
        <p:spPr>
          <a:xfrm>
            <a:off x="11544300" y="7962900"/>
            <a:ext cx="9818209" cy="20187557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9"/>
          <p:cNvSpPr>
            <a:spLocks noGrp="1"/>
          </p:cNvSpPr>
          <p:nvPr>
            <p:ph sz="quarter" idx="23"/>
          </p:nvPr>
        </p:nvSpPr>
        <p:spPr>
          <a:xfrm>
            <a:off x="11544300" y="35799537"/>
            <a:ext cx="9771541" cy="6262864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9"/>
          <p:cNvSpPr>
            <a:spLocks noGrp="1"/>
          </p:cNvSpPr>
          <p:nvPr>
            <p:ph sz="quarter" idx="24"/>
          </p:nvPr>
        </p:nvSpPr>
        <p:spPr>
          <a:xfrm>
            <a:off x="11544300" y="28752824"/>
            <a:ext cx="9771541" cy="6408034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22277860" y="20097750"/>
            <a:ext cx="979805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20"/>
          </p:nvPr>
        </p:nvSpPr>
        <p:spPr>
          <a:xfrm>
            <a:off x="22277860" y="7962900"/>
            <a:ext cx="9798050" cy="11301845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9"/>
          <p:cNvSpPr>
            <a:spLocks noGrp="1"/>
          </p:cNvSpPr>
          <p:nvPr>
            <p:ph sz="quarter" idx="21"/>
          </p:nvPr>
        </p:nvSpPr>
        <p:spPr>
          <a:xfrm>
            <a:off x="22277860" y="28383115"/>
            <a:ext cx="9764240" cy="13679285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6777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496">
          <p15:clr>
            <a:srgbClr val="FBAE40"/>
          </p15:clr>
        </p15:guide>
        <p15:guide id="2" pos="576">
          <p15:clr>
            <a:srgbClr val="FBAE40"/>
          </p15:clr>
        </p15:guide>
        <p15:guide id="3" pos="20184">
          <p15:clr>
            <a:srgbClr val="FBAE40"/>
          </p15:clr>
        </p15:guide>
        <p15:guide id="4" orient="horz" pos="5016">
          <p15:clr>
            <a:srgbClr val="FBAE40"/>
          </p15:clr>
        </p15:guide>
        <p15:guide id="5" pos="13440">
          <p15:clr>
            <a:srgbClr val="FBAE40"/>
          </p15:clr>
        </p15:guide>
        <p15:guide id="6" pos="6696">
          <p15:clr>
            <a:srgbClr val="FBAE40"/>
          </p15:clr>
        </p15:guide>
        <p15:guide id="7" pos="7272">
          <p15:clr>
            <a:srgbClr val="FBAE40"/>
          </p15:clr>
        </p15:guide>
        <p15:guide id="8" pos="1401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 userDrawn="1"/>
        </p:nvSpPr>
        <p:spPr bwMode="auto">
          <a:xfrm>
            <a:off x="25129673" y="-503216"/>
            <a:ext cx="6149272" cy="8373590"/>
          </a:xfrm>
          <a:custGeom>
            <a:avLst/>
            <a:gdLst>
              <a:gd name="connsiteX0" fmla="*/ 41563 w 6400800"/>
              <a:gd name="connsiteY0" fmla="*/ 124691 h 8728363"/>
              <a:gd name="connsiteX1" fmla="*/ 41563 w 6400800"/>
              <a:gd name="connsiteY1" fmla="*/ 6691745 h 8728363"/>
              <a:gd name="connsiteX2" fmla="*/ 3158836 w 6400800"/>
              <a:gd name="connsiteY2" fmla="*/ 8728363 h 8728363"/>
              <a:gd name="connsiteX3" fmla="*/ 6400800 w 6400800"/>
              <a:gd name="connsiteY3" fmla="*/ 6650181 h 8728363"/>
              <a:gd name="connsiteX4" fmla="*/ 6359236 w 6400800"/>
              <a:gd name="connsiteY4" fmla="*/ 0 h 8728363"/>
              <a:gd name="connsiteX5" fmla="*/ 0 w 6400800"/>
              <a:gd name="connsiteY5" fmla="*/ 83127 h 8728363"/>
              <a:gd name="connsiteX6" fmla="*/ 0 w 6400800"/>
              <a:gd name="connsiteY6" fmla="*/ 83127 h 8728363"/>
              <a:gd name="connsiteX7" fmla="*/ 41563 w 6400800"/>
              <a:gd name="connsiteY7" fmla="*/ 706581 h 8728363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623454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41564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83127 w 6400800"/>
              <a:gd name="connsiteY7" fmla="*/ 872837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83127 w 6400800"/>
              <a:gd name="connsiteY6" fmla="*/ 872837 h 864523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4156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41563 h 7855526"/>
              <a:gd name="connsiteX0" fmla="*/ 41564 w 6359237"/>
              <a:gd name="connsiteY0" fmla="*/ 0 h 7897090"/>
              <a:gd name="connsiteX1" fmla="*/ 0 w 6359237"/>
              <a:gd name="connsiteY1" fmla="*/ 5860472 h 7897090"/>
              <a:gd name="connsiteX2" fmla="*/ 3117273 w 6359237"/>
              <a:gd name="connsiteY2" fmla="*/ 7897090 h 7897090"/>
              <a:gd name="connsiteX3" fmla="*/ 6359237 w 6359237"/>
              <a:gd name="connsiteY3" fmla="*/ 5818908 h 7897090"/>
              <a:gd name="connsiteX4" fmla="*/ 6317673 w 6359237"/>
              <a:gd name="connsiteY4" fmla="*/ 41564 h 7897090"/>
              <a:gd name="connsiteX5" fmla="*/ 41564 w 6359237"/>
              <a:gd name="connsiteY5" fmla="*/ 0 h 7897090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0 h 7855527"/>
              <a:gd name="connsiteX1" fmla="*/ 0 w 6359237"/>
              <a:gd name="connsiteY1" fmla="*/ 5818909 h 7855527"/>
              <a:gd name="connsiteX2" fmla="*/ 3117273 w 6359237"/>
              <a:gd name="connsiteY2" fmla="*/ 7855527 h 7855527"/>
              <a:gd name="connsiteX3" fmla="*/ 6359237 w 6359237"/>
              <a:gd name="connsiteY3" fmla="*/ 5777345 h 7855527"/>
              <a:gd name="connsiteX4" fmla="*/ 6317673 w 6359237"/>
              <a:gd name="connsiteY4" fmla="*/ 1 h 7855527"/>
              <a:gd name="connsiteX5" fmla="*/ 41564 w 6359237"/>
              <a:gd name="connsiteY5" fmla="*/ 0 h 7855527"/>
              <a:gd name="connsiteX0" fmla="*/ 0 w 6400800"/>
              <a:gd name="connsiteY0" fmla="*/ 41563 h 7855526"/>
              <a:gd name="connsiteX1" fmla="*/ 41563 w 6400800"/>
              <a:gd name="connsiteY1" fmla="*/ 5818908 h 7855526"/>
              <a:gd name="connsiteX2" fmla="*/ 3158836 w 6400800"/>
              <a:gd name="connsiteY2" fmla="*/ 7855526 h 7855526"/>
              <a:gd name="connsiteX3" fmla="*/ 6400800 w 6400800"/>
              <a:gd name="connsiteY3" fmla="*/ 5777344 h 7855526"/>
              <a:gd name="connsiteX4" fmla="*/ 6359236 w 6400800"/>
              <a:gd name="connsiteY4" fmla="*/ 0 h 7855526"/>
              <a:gd name="connsiteX5" fmla="*/ 0 w 6400800"/>
              <a:gd name="connsiteY5" fmla="*/ 41563 h 785552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20049 w 6359237"/>
              <a:gd name="connsiteY0" fmla="*/ 782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20049 w 6359237"/>
              <a:gd name="connsiteY5" fmla="*/ 7823 h 7855526"/>
              <a:gd name="connsiteX0" fmla="*/ 20049 w 6371461"/>
              <a:gd name="connsiteY0" fmla="*/ 0 h 7847703"/>
              <a:gd name="connsiteX1" fmla="*/ 0 w 6371461"/>
              <a:gd name="connsiteY1" fmla="*/ 5811085 h 7847703"/>
              <a:gd name="connsiteX2" fmla="*/ 3117273 w 6371461"/>
              <a:gd name="connsiteY2" fmla="*/ 7847703 h 7847703"/>
              <a:gd name="connsiteX3" fmla="*/ 6359237 w 6371461"/>
              <a:gd name="connsiteY3" fmla="*/ 5769521 h 7847703"/>
              <a:gd name="connsiteX4" fmla="*/ 6371461 w 6371461"/>
              <a:gd name="connsiteY4" fmla="*/ 2935 h 7847703"/>
              <a:gd name="connsiteX5" fmla="*/ 20049 w 6371461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769521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823309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69218"/>
              <a:gd name="connsiteX1" fmla="*/ 0 w 6359858"/>
              <a:gd name="connsiteY1" fmla="*/ 5811085 h 7869218"/>
              <a:gd name="connsiteX2" fmla="*/ 3138788 w 6359858"/>
              <a:gd name="connsiteY2" fmla="*/ 7869218 h 7869218"/>
              <a:gd name="connsiteX3" fmla="*/ 6359237 w 6359858"/>
              <a:gd name="connsiteY3" fmla="*/ 5823309 h 7869218"/>
              <a:gd name="connsiteX4" fmla="*/ 6349946 w 6359858"/>
              <a:gd name="connsiteY4" fmla="*/ 13693 h 7869218"/>
              <a:gd name="connsiteX5" fmla="*/ 20049 w 6359858"/>
              <a:gd name="connsiteY5" fmla="*/ 0 h 7869218"/>
              <a:gd name="connsiteX0" fmla="*/ 0 w 6361324"/>
              <a:gd name="connsiteY0" fmla="*/ 0 h 7858461"/>
              <a:gd name="connsiteX1" fmla="*/ 1466 w 6361324"/>
              <a:gd name="connsiteY1" fmla="*/ 5800328 h 7858461"/>
              <a:gd name="connsiteX2" fmla="*/ 3140254 w 6361324"/>
              <a:gd name="connsiteY2" fmla="*/ 7858461 h 7858461"/>
              <a:gd name="connsiteX3" fmla="*/ 6360703 w 6361324"/>
              <a:gd name="connsiteY3" fmla="*/ 5812552 h 7858461"/>
              <a:gd name="connsiteX4" fmla="*/ 6351412 w 6361324"/>
              <a:gd name="connsiteY4" fmla="*/ 2936 h 7858461"/>
              <a:gd name="connsiteX5" fmla="*/ 0 w 6361324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580032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299879 h 8158340"/>
              <a:gd name="connsiteX1" fmla="*/ 1466 w 6372928"/>
              <a:gd name="connsiteY1" fmla="*/ 6100207 h 8158340"/>
              <a:gd name="connsiteX2" fmla="*/ 3140254 w 6372928"/>
              <a:gd name="connsiteY2" fmla="*/ 8158340 h 8158340"/>
              <a:gd name="connsiteX3" fmla="*/ 6360703 w 6372928"/>
              <a:gd name="connsiteY3" fmla="*/ 6112431 h 8158340"/>
              <a:gd name="connsiteX4" fmla="*/ 6372928 w 6372928"/>
              <a:gd name="connsiteY4" fmla="*/ 50 h 8158340"/>
              <a:gd name="connsiteX5" fmla="*/ 0 w 6372928"/>
              <a:gd name="connsiteY5" fmla="*/ 299879 h 8158340"/>
              <a:gd name="connsiteX0" fmla="*/ 54192 w 6371466"/>
              <a:gd name="connsiteY0" fmla="*/ 12434 h 8158290"/>
              <a:gd name="connsiteX1" fmla="*/ 4 w 6371466"/>
              <a:gd name="connsiteY1" fmla="*/ 6100157 h 8158290"/>
              <a:gd name="connsiteX2" fmla="*/ 3138792 w 6371466"/>
              <a:gd name="connsiteY2" fmla="*/ 8158290 h 8158290"/>
              <a:gd name="connsiteX3" fmla="*/ 6359241 w 6371466"/>
              <a:gd name="connsiteY3" fmla="*/ 6112381 h 8158290"/>
              <a:gd name="connsiteX4" fmla="*/ 6371466 w 6371466"/>
              <a:gd name="connsiteY4" fmla="*/ 0 h 8158290"/>
              <a:gd name="connsiteX5" fmla="*/ 54192 w 6371466"/>
              <a:gd name="connsiteY5" fmla="*/ 12434 h 8158290"/>
              <a:gd name="connsiteX0" fmla="*/ 0 w 6372928"/>
              <a:gd name="connsiteY0" fmla="*/ 38561 h 8158290"/>
              <a:gd name="connsiteX1" fmla="*/ 1466 w 6372928"/>
              <a:gd name="connsiteY1" fmla="*/ 6100157 h 8158290"/>
              <a:gd name="connsiteX2" fmla="*/ 3140254 w 6372928"/>
              <a:gd name="connsiteY2" fmla="*/ 8158290 h 8158290"/>
              <a:gd name="connsiteX3" fmla="*/ 6360703 w 6372928"/>
              <a:gd name="connsiteY3" fmla="*/ 6112381 h 8158290"/>
              <a:gd name="connsiteX4" fmla="*/ 6372928 w 6372928"/>
              <a:gd name="connsiteY4" fmla="*/ 0 h 8158290"/>
              <a:gd name="connsiteX5" fmla="*/ 0 w 6372928"/>
              <a:gd name="connsiteY5" fmla="*/ 38561 h 8158290"/>
              <a:gd name="connsiteX0" fmla="*/ 0 w 6361194"/>
              <a:gd name="connsiteY0" fmla="*/ 30172 h 8149901"/>
              <a:gd name="connsiteX1" fmla="*/ 1466 w 6361194"/>
              <a:gd name="connsiteY1" fmla="*/ 6091768 h 8149901"/>
              <a:gd name="connsiteX2" fmla="*/ 3140254 w 6361194"/>
              <a:gd name="connsiteY2" fmla="*/ 8149901 h 8149901"/>
              <a:gd name="connsiteX3" fmla="*/ 6360703 w 6361194"/>
              <a:gd name="connsiteY3" fmla="*/ 6103992 h 8149901"/>
              <a:gd name="connsiteX4" fmla="*/ 6346122 w 6361194"/>
              <a:gd name="connsiteY4" fmla="*/ 0 h 8149901"/>
              <a:gd name="connsiteX5" fmla="*/ 0 w 6361194"/>
              <a:gd name="connsiteY5" fmla="*/ 30172 h 8149901"/>
              <a:gd name="connsiteX0" fmla="*/ 0 w 6363993"/>
              <a:gd name="connsiteY0" fmla="*/ 21783 h 8141512"/>
              <a:gd name="connsiteX1" fmla="*/ 1466 w 6363993"/>
              <a:gd name="connsiteY1" fmla="*/ 6083379 h 8141512"/>
              <a:gd name="connsiteX2" fmla="*/ 3140254 w 6363993"/>
              <a:gd name="connsiteY2" fmla="*/ 8141512 h 8141512"/>
              <a:gd name="connsiteX3" fmla="*/ 6360703 w 6363993"/>
              <a:gd name="connsiteY3" fmla="*/ 6095603 h 8141512"/>
              <a:gd name="connsiteX4" fmla="*/ 6363993 w 6363993"/>
              <a:gd name="connsiteY4" fmla="*/ 0 h 8141512"/>
              <a:gd name="connsiteX5" fmla="*/ 0 w 6363993"/>
              <a:gd name="connsiteY5" fmla="*/ 21783 h 8141512"/>
              <a:gd name="connsiteX0" fmla="*/ 0 w 6363993"/>
              <a:gd name="connsiteY0" fmla="*/ 5004 h 8141512"/>
              <a:gd name="connsiteX1" fmla="*/ 1466 w 6363993"/>
              <a:gd name="connsiteY1" fmla="*/ 6083379 h 8141512"/>
              <a:gd name="connsiteX2" fmla="*/ 3140254 w 6363993"/>
              <a:gd name="connsiteY2" fmla="*/ 8141512 h 8141512"/>
              <a:gd name="connsiteX3" fmla="*/ 6360703 w 6363993"/>
              <a:gd name="connsiteY3" fmla="*/ 6095603 h 8141512"/>
              <a:gd name="connsiteX4" fmla="*/ 6363993 w 6363993"/>
              <a:gd name="connsiteY4" fmla="*/ 0 h 8141512"/>
              <a:gd name="connsiteX5" fmla="*/ 0 w 6363993"/>
              <a:gd name="connsiteY5" fmla="*/ 5004 h 8141512"/>
              <a:gd name="connsiteX0" fmla="*/ 7490 w 6362548"/>
              <a:gd name="connsiteY0" fmla="*/ 0 h 8153287"/>
              <a:gd name="connsiteX1" fmla="*/ 21 w 6362548"/>
              <a:gd name="connsiteY1" fmla="*/ 6095154 h 8153287"/>
              <a:gd name="connsiteX2" fmla="*/ 3138809 w 6362548"/>
              <a:gd name="connsiteY2" fmla="*/ 8153287 h 8153287"/>
              <a:gd name="connsiteX3" fmla="*/ 6359258 w 6362548"/>
              <a:gd name="connsiteY3" fmla="*/ 6107378 h 8153287"/>
              <a:gd name="connsiteX4" fmla="*/ 6362548 w 6362548"/>
              <a:gd name="connsiteY4" fmla="*/ 11775 h 8153287"/>
              <a:gd name="connsiteX5" fmla="*/ 7490 w 6362548"/>
              <a:gd name="connsiteY5" fmla="*/ 0 h 8153287"/>
              <a:gd name="connsiteX0" fmla="*/ 7490 w 6362548"/>
              <a:gd name="connsiteY0" fmla="*/ 5004 h 8141512"/>
              <a:gd name="connsiteX1" fmla="*/ 21 w 6362548"/>
              <a:gd name="connsiteY1" fmla="*/ 6083379 h 8141512"/>
              <a:gd name="connsiteX2" fmla="*/ 3138809 w 6362548"/>
              <a:gd name="connsiteY2" fmla="*/ 8141512 h 8141512"/>
              <a:gd name="connsiteX3" fmla="*/ 6359258 w 6362548"/>
              <a:gd name="connsiteY3" fmla="*/ 6095603 h 8141512"/>
              <a:gd name="connsiteX4" fmla="*/ 6362548 w 6362548"/>
              <a:gd name="connsiteY4" fmla="*/ 0 h 8141512"/>
              <a:gd name="connsiteX5" fmla="*/ 7490 w 6362548"/>
              <a:gd name="connsiteY5" fmla="*/ 5004 h 8141512"/>
              <a:gd name="connsiteX0" fmla="*/ 7490 w 6362548"/>
              <a:gd name="connsiteY0" fmla="*/ 0 h 8153287"/>
              <a:gd name="connsiteX1" fmla="*/ 21 w 6362548"/>
              <a:gd name="connsiteY1" fmla="*/ 6095154 h 8153287"/>
              <a:gd name="connsiteX2" fmla="*/ 3138809 w 6362548"/>
              <a:gd name="connsiteY2" fmla="*/ 8153287 h 8153287"/>
              <a:gd name="connsiteX3" fmla="*/ 6359258 w 6362548"/>
              <a:gd name="connsiteY3" fmla="*/ 6107378 h 8153287"/>
              <a:gd name="connsiteX4" fmla="*/ 6362548 w 6362548"/>
              <a:gd name="connsiteY4" fmla="*/ 11775 h 8153287"/>
              <a:gd name="connsiteX5" fmla="*/ 7490 w 6362548"/>
              <a:gd name="connsiteY5" fmla="*/ 0 h 8153287"/>
              <a:gd name="connsiteX0" fmla="*/ 7490 w 6377619"/>
              <a:gd name="connsiteY0" fmla="*/ 0 h 8153287"/>
              <a:gd name="connsiteX1" fmla="*/ 21 w 6377619"/>
              <a:gd name="connsiteY1" fmla="*/ 6095154 h 8153287"/>
              <a:gd name="connsiteX2" fmla="*/ 3138809 w 6377619"/>
              <a:gd name="connsiteY2" fmla="*/ 8153287 h 8153287"/>
              <a:gd name="connsiteX3" fmla="*/ 6377128 w 6377619"/>
              <a:gd name="connsiteY3" fmla="*/ 6115768 h 8153287"/>
              <a:gd name="connsiteX4" fmla="*/ 6362548 w 6377619"/>
              <a:gd name="connsiteY4" fmla="*/ 11775 h 8153287"/>
              <a:gd name="connsiteX5" fmla="*/ 7490 w 6377619"/>
              <a:gd name="connsiteY5" fmla="*/ 0 h 8153287"/>
              <a:gd name="connsiteX0" fmla="*/ 7490 w 6377128"/>
              <a:gd name="connsiteY0" fmla="*/ 0 h 8153287"/>
              <a:gd name="connsiteX1" fmla="*/ 21 w 6377128"/>
              <a:gd name="connsiteY1" fmla="*/ 6095154 h 8153287"/>
              <a:gd name="connsiteX2" fmla="*/ 3138809 w 6377128"/>
              <a:gd name="connsiteY2" fmla="*/ 8153287 h 8153287"/>
              <a:gd name="connsiteX3" fmla="*/ 6377128 w 6377128"/>
              <a:gd name="connsiteY3" fmla="*/ 6115768 h 8153287"/>
              <a:gd name="connsiteX4" fmla="*/ 6362548 w 6377128"/>
              <a:gd name="connsiteY4" fmla="*/ 11775 h 8153287"/>
              <a:gd name="connsiteX5" fmla="*/ 7490 w 6377128"/>
              <a:gd name="connsiteY5" fmla="*/ 0 h 8153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7128" h="8153287">
                <a:moveTo>
                  <a:pt x="7490" y="0"/>
                </a:moveTo>
                <a:cubicBezTo>
                  <a:pt x="7979" y="1933443"/>
                  <a:pt x="-468" y="4161711"/>
                  <a:pt x="21" y="6095154"/>
                </a:cubicBezTo>
                <a:lnTo>
                  <a:pt x="3138809" y="8153287"/>
                </a:lnTo>
                <a:lnTo>
                  <a:pt x="6377128" y="6115768"/>
                </a:lnTo>
                <a:cubicBezTo>
                  <a:pt x="6354397" y="4201962"/>
                  <a:pt x="6358473" y="1933970"/>
                  <a:pt x="6362548" y="11775"/>
                </a:cubicBezTo>
                <a:lnTo>
                  <a:pt x="749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15900" sx="102000" sy="102000" algn="ctr" rotWithShape="0">
              <a:prstClr val="black">
                <a:alpha val="32000"/>
              </a:prstClr>
            </a:outerShdw>
          </a:effectLst>
        </p:spPr>
        <p:txBody>
          <a:bodyPr wrap="square" lIns="457200" tIns="457200" rIns="457200" bIns="457200">
            <a:spAutoFit/>
          </a:bodyPr>
          <a:lstStyle/>
          <a:p>
            <a:pPr defTabSz="4389438" eaLnBrk="1" hangingPunct="1">
              <a:defRPr/>
            </a:pPr>
            <a:endParaRPr lang="en-US" dirty="0">
              <a:latin typeface="Arial Narrow" pitchFamily="61" charset="0"/>
            </a:endParaRPr>
          </a:p>
        </p:txBody>
      </p:sp>
      <p:sp>
        <p:nvSpPr>
          <p:cNvPr id="13" name="Freeform 12"/>
          <p:cNvSpPr/>
          <p:nvPr userDrawn="1"/>
        </p:nvSpPr>
        <p:spPr bwMode="auto">
          <a:xfrm>
            <a:off x="25637166" y="-786881"/>
            <a:ext cx="5134284" cy="8031692"/>
          </a:xfrm>
          <a:custGeom>
            <a:avLst/>
            <a:gdLst>
              <a:gd name="connsiteX0" fmla="*/ 41563 w 6400800"/>
              <a:gd name="connsiteY0" fmla="*/ 124691 h 8728363"/>
              <a:gd name="connsiteX1" fmla="*/ 41563 w 6400800"/>
              <a:gd name="connsiteY1" fmla="*/ 6691745 h 8728363"/>
              <a:gd name="connsiteX2" fmla="*/ 3158836 w 6400800"/>
              <a:gd name="connsiteY2" fmla="*/ 8728363 h 8728363"/>
              <a:gd name="connsiteX3" fmla="*/ 6400800 w 6400800"/>
              <a:gd name="connsiteY3" fmla="*/ 6650181 h 8728363"/>
              <a:gd name="connsiteX4" fmla="*/ 6359236 w 6400800"/>
              <a:gd name="connsiteY4" fmla="*/ 0 h 8728363"/>
              <a:gd name="connsiteX5" fmla="*/ 0 w 6400800"/>
              <a:gd name="connsiteY5" fmla="*/ 83127 h 8728363"/>
              <a:gd name="connsiteX6" fmla="*/ 0 w 6400800"/>
              <a:gd name="connsiteY6" fmla="*/ 83127 h 8728363"/>
              <a:gd name="connsiteX7" fmla="*/ 41563 w 6400800"/>
              <a:gd name="connsiteY7" fmla="*/ 706581 h 8728363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623454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41564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83127 w 6400800"/>
              <a:gd name="connsiteY7" fmla="*/ 872837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83127 w 6400800"/>
              <a:gd name="connsiteY6" fmla="*/ 872837 h 864523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4156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41563 h 7855526"/>
              <a:gd name="connsiteX0" fmla="*/ 41564 w 6359237"/>
              <a:gd name="connsiteY0" fmla="*/ 0 h 7897090"/>
              <a:gd name="connsiteX1" fmla="*/ 0 w 6359237"/>
              <a:gd name="connsiteY1" fmla="*/ 5860472 h 7897090"/>
              <a:gd name="connsiteX2" fmla="*/ 3117273 w 6359237"/>
              <a:gd name="connsiteY2" fmla="*/ 7897090 h 7897090"/>
              <a:gd name="connsiteX3" fmla="*/ 6359237 w 6359237"/>
              <a:gd name="connsiteY3" fmla="*/ 5818908 h 7897090"/>
              <a:gd name="connsiteX4" fmla="*/ 6317673 w 6359237"/>
              <a:gd name="connsiteY4" fmla="*/ 41564 h 7897090"/>
              <a:gd name="connsiteX5" fmla="*/ 41564 w 6359237"/>
              <a:gd name="connsiteY5" fmla="*/ 0 h 7897090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0 h 7855527"/>
              <a:gd name="connsiteX1" fmla="*/ 0 w 6359237"/>
              <a:gd name="connsiteY1" fmla="*/ 5818909 h 7855527"/>
              <a:gd name="connsiteX2" fmla="*/ 3117273 w 6359237"/>
              <a:gd name="connsiteY2" fmla="*/ 7855527 h 7855527"/>
              <a:gd name="connsiteX3" fmla="*/ 6359237 w 6359237"/>
              <a:gd name="connsiteY3" fmla="*/ 5777345 h 7855527"/>
              <a:gd name="connsiteX4" fmla="*/ 6317673 w 6359237"/>
              <a:gd name="connsiteY4" fmla="*/ 1 h 7855527"/>
              <a:gd name="connsiteX5" fmla="*/ 41564 w 6359237"/>
              <a:gd name="connsiteY5" fmla="*/ 0 h 7855527"/>
              <a:gd name="connsiteX0" fmla="*/ 0 w 6400800"/>
              <a:gd name="connsiteY0" fmla="*/ 41563 h 7855526"/>
              <a:gd name="connsiteX1" fmla="*/ 41563 w 6400800"/>
              <a:gd name="connsiteY1" fmla="*/ 5818908 h 7855526"/>
              <a:gd name="connsiteX2" fmla="*/ 3158836 w 6400800"/>
              <a:gd name="connsiteY2" fmla="*/ 7855526 h 7855526"/>
              <a:gd name="connsiteX3" fmla="*/ 6400800 w 6400800"/>
              <a:gd name="connsiteY3" fmla="*/ 5777344 h 7855526"/>
              <a:gd name="connsiteX4" fmla="*/ 6359236 w 6400800"/>
              <a:gd name="connsiteY4" fmla="*/ 0 h 7855526"/>
              <a:gd name="connsiteX5" fmla="*/ 0 w 6400800"/>
              <a:gd name="connsiteY5" fmla="*/ 41563 h 785552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20049 w 6359237"/>
              <a:gd name="connsiteY0" fmla="*/ 782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20049 w 6359237"/>
              <a:gd name="connsiteY5" fmla="*/ 7823 h 7855526"/>
              <a:gd name="connsiteX0" fmla="*/ 20049 w 6371461"/>
              <a:gd name="connsiteY0" fmla="*/ 0 h 7847703"/>
              <a:gd name="connsiteX1" fmla="*/ 0 w 6371461"/>
              <a:gd name="connsiteY1" fmla="*/ 5811085 h 7847703"/>
              <a:gd name="connsiteX2" fmla="*/ 3117273 w 6371461"/>
              <a:gd name="connsiteY2" fmla="*/ 7847703 h 7847703"/>
              <a:gd name="connsiteX3" fmla="*/ 6359237 w 6371461"/>
              <a:gd name="connsiteY3" fmla="*/ 5769521 h 7847703"/>
              <a:gd name="connsiteX4" fmla="*/ 6371461 w 6371461"/>
              <a:gd name="connsiteY4" fmla="*/ 2935 h 7847703"/>
              <a:gd name="connsiteX5" fmla="*/ 20049 w 6371461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769521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823309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69218"/>
              <a:gd name="connsiteX1" fmla="*/ 0 w 6359858"/>
              <a:gd name="connsiteY1" fmla="*/ 5811085 h 7869218"/>
              <a:gd name="connsiteX2" fmla="*/ 3138788 w 6359858"/>
              <a:gd name="connsiteY2" fmla="*/ 7869218 h 7869218"/>
              <a:gd name="connsiteX3" fmla="*/ 6359237 w 6359858"/>
              <a:gd name="connsiteY3" fmla="*/ 5823309 h 7869218"/>
              <a:gd name="connsiteX4" fmla="*/ 6349946 w 6359858"/>
              <a:gd name="connsiteY4" fmla="*/ 13693 h 7869218"/>
              <a:gd name="connsiteX5" fmla="*/ 20049 w 6359858"/>
              <a:gd name="connsiteY5" fmla="*/ 0 h 7869218"/>
              <a:gd name="connsiteX0" fmla="*/ 0 w 6361324"/>
              <a:gd name="connsiteY0" fmla="*/ 0 h 7858461"/>
              <a:gd name="connsiteX1" fmla="*/ 1466 w 6361324"/>
              <a:gd name="connsiteY1" fmla="*/ 5800328 h 7858461"/>
              <a:gd name="connsiteX2" fmla="*/ 3140254 w 6361324"/>
              <a:gd name="connsiteY2" fmla="*/ 7858461 h 7858461"/>
              <a:gd name="connsiteX3" fmla="*/ 6360703 w 6361324"/>
              <a:gd name="connsiteY3" fmla="*/ 5812552 h 7858461"/>
              <a:gd name="connsiteX4" fmla="*/ 6351412 w 6361324"/>
              <a:gd name="connsiteY4" fmla="*/ 2936 h 7858461"/>
              <a:gd name="connsiteX5" fmla="*/ 0 w 6361324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580032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432486"/>
              <a:gd name="connsiteY0" fmla="*/ 0 h 7858461"/>
              <a:gd name="connsiteX1" fmla="*/ 1466 w 6432486"/>
              <a:gd name="connsiteY1" fmla="*/ 6115638 h 7858461"/>
              <a:gd name="connsiteX2" fmla="*/ 3140254 w 6432486"/>
              <a:gd name="connsiteY2" fmla="*/ 7858461 h 7858461"/>
              <a:gd name="connsiteX3" fmla="*/ 6432309 w 6432486"/>
              <a:gd name="connsiteY3" fmla="*/ 6159393 h 7858461"/>
              <a:gd name="connsiteX4" fmla="*/ 6372928 w 6432486"/>
              <a:gd name="connsiteY4" fmla="*/ 13694 h 7858461"/>
              <a:gd name="connsiteX5" fmla="*/ 0 w 6432486"/>
              <a:gd name="connsiteY5" fmla="*/ 0 h 7858461"/>
              <a:gd name="connsiteX0" fmla="*/ 0 w 6432486"/>
              <a:gd name="connsiteY0" fmla="*/ 0 h 7858461"/>
              <a:gd name="connsiteX1" fmla="*/ 1466 w 6432486"/>
              <a:gd name="connsiteY1" fmla="*/ 6115638 h 7858461"/>
              <a:gd name="connsiteX2" fmla="*/ 3140254 w 6432486"/>
              <a:gd name="connsiteY2" fmla="*/ 7858461 h 7858461"/>
              <a:gd name="connsiteX3" fmla="*/ 6432309 w 6432486"/>
              <a:gd name="connsiteY3" fmla="*/ 6096331 h 7858461"/>
              <a:gd name="connsiteX4" fmla="*/ 6372928 w 6432486"/>
              <a:gd name="connsiteY4" fmla="*/ 13694 h 7858461"/>
              <a:gd name="connsiteX5" fmla="*/ 0 w 6432486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360702 w 6372928"/>
              <a:gd name="connsiteY3" fmla="*/ 612786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202520 w 6372928"/>
              <a:gd name="connsiteY3" fmla="*/ 6171407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59650 w 6372928"/>
              <a:gd name="connsiteY1" fmla="*/ 6115639 h 7858461"/>
              <a:gd name="connsiteX2" fmla="*/ 3140254 w 6372928"/>
              <a:gd name="connsiteY2" fmla="*/ 7858461 h 7858461"/>
              <a:gd name="connsiteX3" fmla="*/ 6202520 w 6372928"/>
              <a:gd name="connsiteY3" fmla="*/ 6171407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267473"/>
              <a:gd name="connsiteY0" fmla="*/ 0 h 7858461"/>
              <a:gd name="connsiteX1" fmla="*/ 54195 w 6267473"/>
              <a:gd name="connsiteY1" fmla="*/ 6115639 h 7858461"/>
              <a:gd name="connsiteX2" fmla="*/ 3034799 w 6267473"/>
              <a:gd name="connsiteY2" fmla="*/ 7858461 h 7858461"/>
              <a:gd name="connsiteX3" fmla="*/ 6097065 w 6267473"/>
              <a:gd name="connsiteY3" fmla="*/ 6171407 h 7858461"/>
              <a:gd name="connsiteX4" fmla="*/ 6267473 w 6267473"/>
              <a:gd name="connsiteY4" fmla="*/ 13694 h 7858461"/>
              <a:gd name="connsiteX5" fmla="*/ 0 w 6267473"/>
              <a:gd name="connsiteY5" fmla="*/ 0 h 7858461"/>
              <a:gd name="connsiteX0" fmla="*/ 51264 w 6213282"/>
              <a:gd name="connsiteY0" fmla="*/ 0 h 7858461"/>
              <a:gd name="connsiteX1" fmla="*/ 4 w 6213282"/>
              <a:gd name="connsiteY1" fmla="*/ 6115639 h 7858461"/>
              <a:gd name="connsiteX2" fmla="*/ 2980608 w 6213282"/>
              <a:gd name="connsiteY2" fmla="*/ 7858461 h 7858461"/>
              <a:gd name="connsiteX3" fmla="*/ 6042874 w 6213282"/>
              <a:gd name="connsiteY3" fmla="*/ 6171407 h 7858461"/>
              <a:gd name="connsiteX4" fmla="*/ 6213282 w 6213282"/>
              <a:gd name="connsiteY4" fmla="*/ 13694 h 7858461"/>
              <a:gd name="connsiteX5" fmla="*/ 51264 w 6213282"/>
              <a:gd name="connsiteY5" fmla="*/ 0 h 7858461"/>
              <a:gd name="connsiteX0" fmla="*/ 0 w 6267473"/>
              <a:gd name="connsiteY0" fmla="*/ 29851 h 7844767"/>
              <a:gd name="connsiteX1" fmla="*/ 54195 w 6267473"/>
              <a:gd name="connsiteY1" fmla="*/ 6101945 h 7844767"/>
              <a:gd name="connsiteX2" fmla="*/ 3034799 w 6267473"/>
              <a:gd name="connsiteY2" fmla="*/ 7844767 h 7844767"/>
              <a:gd name="connsiteX3" fmla="*/ 6097065 w 6267473"/>
              <a:gd name="connsiteY3" fmla="*/ 6157713 h 7844767"/>
              <a:gd name="connsiteX4" fmla="*/ 6267473 w 6267473"/>
              <a:gd name="connsiteY4" fmla="*/ 0 h 7844767"/>
              <a:gd name="connsiteX5" fmla="*/ 0 w 6267473"/>
              <a:gd name="connsiteY5" fmla="*/ 29851 h 7844767"/>
              <a:gd name="connsiteX0" fmla="*/ 0 w 6097329"/>
              <a:gd name="connsiteY0" fmla="*/ 17658 h 7832574"/>
              <a:gd name="connsiteX1" fmla="*/ 54195 w 6097329"/>
              <a:gd name="connsiteY1" fmla="*/ 6089752 h 7832574"/>
              <a:gd name="connsiteX2" fmla="*/ 3034799 w 6097329"/>
              <a:gd name="connsiteY2" fmla="*/ 7832574 h 7832574"/>
              <a:gd name="connsiteX3" fmla="*/ 6097065 w 6097329"/>
              <a:gd name="connsiteY3" fmla="*/ 6145520 h 7832574"/>
              <a:gd name="connsiteX4" fmla="*/ 6060780 w 6097329"/>
              <a:gd name="connsiteY4" fmla="*/ 0 h 7832574"/>
              <a:gd name="connsiteX5" fmla="*/ 0 w 6097329"/>
              <a:gd name="connsiteY5" fmla="*/ 17658 h 7832574"/>
              <a:gd name="connsiteX0" fmla="*/ 0 w 6097777"/>
              <a:gd name="connsiteY0" fmla="*/ 5465 h 7820381"/>
              <a:gd name="connsiteX1" fmla="*/ 54195 w 6097777"/>
              <a:gd name="connsiteY1" fmla="*/ 6077559 h 7820381"/>
              <a:gd name="connsiteX2" fmla="*/ 3034799 w 6097777"/>
              <a:gd name="connsiteY2" fmla="*/ 7820381 h 7820381"/>
              <a:gd name="connsiteX3" fmla="*/ 6097065 w 6097777"/>
              <a:gd name="connsiteY3" fmla="*/ 6133327 h 7820381"/>
              <a:gd name="connsiteX4" fmla="*/ 6090308 w 6097777"/>
              <a:gd name="connsiteY4" fmla="*/ 0 h 7820381"/>
              <a:gd name="connsiteX5" fmla="*/ 0 w 6097777"/>
              <a:gd name="connsiteY5" fmla="*/ 5465 h 7820381"/>
              <a:gd name="connsiteX0" fmla="*/ 0 w 6053486"/>
              <a:gd name="connsiteY0" fmla="*/ 17658 h 7820381"/>
              <a:gd name="connsiteX1" fmla="*/ 9904 w 6053486"/>
              <a:gd name="connsiteY1" fmla="*/ 6077559 h 7820381"/>
              <a:gd name="connsiteX2" fmla="*/ 2990508 w 6053486"/>
              <a:gd name="connsiteY2" fmla="*/ 7820381 h 7820381"/>
              <a:gd name="connsiteX3" fmla="*/ 6052774 w 6053486"/>
              <a:gd name="connsiteY3" fmla="*/ 6133327 h 7820381"/>
              <a:gd name="connsiteX4" fmla="*/ 6046017 w 6053486"/>
              <a:gd name="connsiteY4" fmla="*/ 0 h 7820381"/>
              <a:gd name="connsiteX5" fmla="*/ 0 w 6053486"/>
              <a:gd name="connsiteY5" fmla="*/ 17658 h 782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53486" h="7820381">
                <a:moveTo>
                  <a:pt x="0" y="17658"/>
                </a:moveTo>
                <a:cubicBezTo>
                  <a:pt x="489" y="1951101"/>
                  <a:pt x="9415" y="4144116"/>
                  <a:pt x="9904" y="6077559"/>
                </a:cubicBezTo>
                <a:lnTo>
                  <a:pt x="2990508" y="7820381"/>
                </a:lnTo>
                <a:cubicBezTo>
                  <a:pt x="4063991" y="7243515"/>
                  <a:pt x="4979291" y="6710193"/>
                  <a:pt x="6052774" y="6133327"/>
                </a:cubicBezTo>
                <a:cubicBezTo>
                  <a:pt x="6056849" y="4211132"/>
                  <a:pt x="6041942" y="1922195"/>
                  <a:pt x="6046017" y="0"/>
                </a:cubicBezTo>
                <a:lnTo>
                  <a:pt x="0" y="17658"/>
                </a:lnTo>
                <a:close/>
              </a:path>
            </a:pathLst>
          </a:custGeom>
          <a:noFill/>
          <a:ln w="31750" cap="sq" cmpd="sng" algn="ctr">
            <a:solidFill>
              <a:schemeClr val="bg1"/>
            </a:solidFill>
            <a:prstDash val="dash"/>
            <a:bevel/>
            <a:headEnd type="none" w="med" len="med"/>
            <a:tailEnd type="none" w="med" len="med"/>
          </a:ln>
          <a:effectLst>
            <a:outerShdw blurRad="457200" dist="38100" dir="3900000" sx="102000" sy="102000" algn="t" rotWithShape="0">
              <a:prstClr val="black">
                <a:alpha val="38000"/>
              </a:prstClr>
            </a:outerShdw>
          </a:effectLst>
        </p:spPr>
        <p:txBody>
          <a:bodyPr wrap="square" lIns="457200" tIns="457200" rIns="457200" bIns="457200">
            <a:spAutoFit/>
          </a:bodyPr>
          <a:lstStyle/>
          <a:p>
            <a:pPr defTabSz="4389438" eaLnBrk="1" hangingPunct="1">
              <a:defRPr/>
            </a:pPr>
            <a:endParaRPr lang="en-US" dirty="0">
              <a:latin typeface="Arial Narrow" pitchFamily="61" charset="0"/>
            </a:endParaRPr>
          </a:p>
        </p:txBody>
      </p:sp>
      <p:cxnSp>
        <p:nvCxnSpPr>
          <p:cNvPr id="16" name="Straight Connector 15"/>
          <p:cNvCxnSpPr>
            <a:cxnSpLocks/>
          </p:cNvCxnSpPr>
          <p:nvPr userDrawn="1"/>
        </p:nvCxnSpPr>
        <p:spPr bwMode="auto">
          <a:xfrm>
            <a:off x="11064240" y="7832272"/>
            <a:ext cx="0" cy="18815957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cxnSp>
        <p:nvCxnSpPr>
          <p:cNvPr id="18" name="Straight Connector 17"/>
          <p:cNvCxnSpPr/>
          <p:nvPr userDrawn="1"/>
        </p:nvCxnSpPr>
        <p:spPr bwMode="auto">
          <a:xfrm>
            <a:off x="21796850" y="7837717"/>
            <a:ext cx="0" cy="35758515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sp>
        <p:nvSpPr>
          <p:cNvPr id="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14400" y="25596668"/>
            <a:ext cx="971550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914400" y="34610040"/>
            <a:ext cx="971550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0"/>
          </p:nvPr>
        </p:nvSpPr>
        <p:spPr>
          <a:xfrm>
            <a:off x="914400" y="7962900"/>
            <a:ext cx="9715500" cy="16399329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9"/>
          <p:cNvSpPr>
            <a:spLocks noGrp="1"/>
          </p:cNvSpPr>
          <p:nvPr>
            <p:ph sz="quarter" idx="18"/>
          </p:nvPr>
        </p:nvSpPr>
        <p:spPr>
          <a:xfrm>
            <a:off x="11544300" y="7962900"/>
            <a:ext cx="9818209" cy="20187557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9"/>
          <p:cNvSpPr>
            <a:spLocks noGrp="1"/>
          </p:cNvSpPr>
          <p:nvPr>
            <p:ph sz="quarter" idx="23"/>
          </p:nvPr>
        </p:nvSpPr>
        <p:spPr>
          <a:xfrm>
            <a:off x="11544300" y="35799537"/>
            <a:ext cx="9771541" cy="6262864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9"/>
          <p:cNvSpPr>
            <a:spLocks noGrp="1"/>
          </p:cNvSpPr>
          <p:nvPr>
            <p:ph sz="quarter" idx="24"/>
          </p:nvPr>
        </p:nvSpPr>
        <p:spPr>
          <a:xfrm>
            <a:off x="11544300" y="28752824"/>
            <a:ext cx="9771541" cy="6408034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22277860" y="20097750"/>
            <a:ext cx="979805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20"/>
          </p:nvPr>
        </p:nvSpPr>
        <p:spPr>
          <a:xfrm>
            <a:off x="22277860" y="7962900"/>
            <a:ext cx="9798050" cy="11301845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9"/>
          <p:cNvSpPr>
            <a:spLocks noGrp="1"/>
          </p:cNvSpPr>
          <p:nvPr>
            <p:ph sz="quarter" idx="21"/>
          </p:nvPr>
        </p:nvSpPr>
        <p:spPr>
          <a:xfrm>
            <a:off x="22277860" y="28383115"/>
            <a:ext cx="9764240" cy="13679285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465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6496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20184" userDrawn="1">
          <p15:clr>
            <a:srgbClr val="FBAE40"/>
          </p15:clr>
        </p15:guide>
        <p15:guide id="4" orient="horz" pos="5016" userDrawn="1">
          <p15:clr>
            <a:srgbClr val="FBAE40"/>
          </p15:clr>
        </p15:guide>
        <p15:guide id="5" pos="13440" userDrawn="1">
          <p15:clr>
            <a:srgbClr val="FBAE40"/>
          </p15:clr>
        </p15:guide>
        <p15:guide id="6" pos="6696" userDrawn="1">
          <p15:clr>
            <a:srgbClr val="FBAE40"/>
          </p15:clr>
        </p15:guide>
        <p15:guide id="7" pos="7272" userDrawn="1">
          <p15:clr>
            <a:srgbClr val="FBAE40"/>
          </p15:clr>
        </p15:guide>
        <p15:guide id="8" pos="140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6"/>
          <p:cNvSpPr>
            <a:spLocks noChangeArrowheads="1"/>
          </p:cNvSpPr>
          <p:nvPr userDrawn="1"/>
        </p:nvSpPr>
        <p:spPr bwMode="auto">
          <a:xfrm>
            <a:off x="0" y="0"/>
            <a:ext cx="32918400" cy="5486400"/>
          </a:xfrm>
          <a:prstGeom prst="rect">
            <a:avLst/>
          </a:prstGeom>
          <a:solidFill>
            <a:srgbClr val="005BBB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endParaRPr lang="en-US" altLang="en-US" sz="3867" b="0" i="0" baseline="0" dirty="0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cxnSp>
        <p:nvCxnSpPr>
          <p:cNvPr id="6" name="Straight Connector 5"/>
          <p:cNvCxnSpPr/>
          <p:nvPr userDrawn="1"/>
        </p:nvCxnSpPr>
        <p:spPr bwMode="auto">
          <a:xfrm>
            <a:off x="-566057" y="4920343"/>
            <a:ext cx="44849143" cy="0"/>
          </a:xfrm>
          <a:prstGeom prst="line">
            <a:avLst/>
          </a:prstGeom>
          <a:noFill/>
          <a:ln w="3175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101499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/>
        </p:nvSpPr>
        <p:spPr bwMode="auto">
          <a:xfrm>
            <a:off x="224254" y="208003"/>
            <a:ext cx="24837566" cy="1107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243" tIns="45614" rIns="91243" bIns="45614">
            <a:spAutoFit/>
          </a:bodyPr>
          <a:lstStyle>
            <a:lvl1pPr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marL="11430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marL="16002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marL="20574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lvl="0">
              <a:defRPr/>
            </a:pPr>
            <a:r>
              <a:rPr lang="en-US" sz="6600" dirty="0">
                <a:solidFill>
                  <a:srgbClr val="FFFFFF"/>
                </a:solidFill>
                <a:latin typeface="+mn-lt"/>
                <a:ea typeface="Arial" charset="0"/>
              </a:rPr>
              <a:t>Cross-Platform Omics Prediction (CPOP)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6150" y="7999476"/>
            <a:ext cx="9829800" cy="923330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5400" b="1" u="sng" dirty="0">
                <a:solidFill>
                  <a:srgbClr val="005BBB"/>
                </a:solidFill>
                <a:latin typeface="+mn-lt"/>
              </a:rPr>
              <a:t>Motivation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614168" y="7992793"/>
            <a:ext cx="9829800" cy="923330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5400" b="1" u="sng" dirty="0">
                <a:solidFill>
                  <a:srgbClr val="005BBB"/>
                </a:solidFill>
                <a:latin typeface="+mn-lt"/>
              </a:rPr>
              <a:t>Methods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594707" y="9099811"/>
            <a:ext cx="9829800" cy="18835926"/>
          </a:xfrm>
          <a:prstGeom prst="rect">
            <a:avLst/>
          </a:prstGeom>
          <a:solidFill>
            <a:schemeClr val="bg1">
              <a:alpha val="63000"/>
            </a:schemeClr>
          </a:solidFill>
          <a:effectLst/>
        </p:spPr>
        <p:txBody>
          <a:bodyPr>
            <a:spAutoFit/>
          </a:bodyPr>
          <a:lstStyle/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latin typeface="Arial" charset="0"/>
                <a:ea typeface="Arial" charset="0"/>
                <a:cs typeface="Arial" charset="0"/>
              </a:rPr>
              <a:t>CPOP is a statistical procedure that enables prediction using omics data in a clinical settings.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5400" dirty="0">
                <a:latin typeface="Arial" charset="0"/>
                <a:ea typeface="Arial" charset="0"/>
                <a:cs typeface="Arial" charset="0"/>
              </a:rPr>
              <a:t>CPOP avoids re-normalisation of additional data through the use of log-ratio features and thus also enable prediction for single omics samples.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5400" dirty="0">
                <a:latin typeface="Arial" charset="0"/>
                <a:ea typeface="Arial" charset="0"/>
                <a:cs typeface="Arial" charset="0"/>
              </a:rPr>
              <a:t>The novelty of the CPOP procedure lies in its ability to construct a </a:t>
            </a:r>
            <a:r>
              <a:rPr lang="en-AU" sz="5400" i="1" dirty="0">
                <a:latin typeface="Arial" charset="0"/>
                <a:ea typeface="Arial" charset="0"/>
                <a:cs typeface="Arial" charset="0"/>
              </a:rPr>
              <a:t>transferable</a:t>
            </a:r>
            <a:r>
              <a:rPr lang="en-AU" sz="5400" dirty="0">
                <a:latin typeface="Arial" charset="0"/>
                <a:ea typeface="Arial" charset="0"/>
                <a:cs typeface="Arial" charset="0"/>
              </a:rPr>
              <a:t> model across gene expression platforms and for prospective experiments.</a:t>
            </a:r>
          </a:p>
          <a:p>
            <a:pPr marL="685800" indent="-6858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AU" sz="5400" dirty="0">
                <a:latin typeface="Arial" charset="0"/>
                <a:ea typeface="Arial" charset="0"/>
                <a:cs typeface="Arial" charset="0"/>
              </a:rPr>
              <a:t>Such a transferable model can be trained to make predictions on independent validation data with an accuracy that is similar to a re-substituted model.</a:t>
            </a:r>
            <a:endParaRPr lang="en-US" sz="5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2282186" y="7927261"/>
            <a:ext cx="97420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5400" b="1" u="sng" dirty="0">
                <a:solidFill>
                  <a:srgbClr val="005BBB"/>
                </a:solidFill>
                <a:latin typeface="+mn-lt"/>
              </a:rPr>
              <a:t>Results</a:t>
            </a:r>
          </a:p>
        </p:txBody>
      </p:sp>
      <p:pic>
        <p:nvPicPr>
          <p:cNvPr id="94" name="Picture 9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39297" y="1670348"/>
            <a:ext cx="4924022" cy="170317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4254" y="2869704"/>
            <a:ext cx="1673234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1800"/>
              </a:spcBef>
              <a:defRPr/>
            </a:pPr>
            <a:r>
              <a:rPr lang="en-US" sz="2000" dirty="0">
                <a:solidFill>
                  <a:srgbClr val="FFFFFF"/>
                </a:solidFill>
                <a:ea typeface="Arial" charset="0"/>
              </a:rPr>
              <a:t>1 School of Mathematics and Statistics, The University of Sydney</a:t>
            </a:r>
          </a:p>
          <a:p>
            <a:pPr lvl="0">
              <a:spcBef>
                <a:spcPts val="1800"/>
              </a:spcBef>
              <a:defRPr/>
            </a:pPr>
            <a:r>
              <a:rPr lang="en-US" sz="2000" dirty="0">
                <a:solidFill>
                  <a:srgbClr val="FFFFFF"/>
                </a:solidFill>
                <a:ea typeface="Arial" charset="0"/>
              </a:rPr>
              <a:t>2 </a:t>
            </a:r>
            <a:r>
              <a:rPr lang="en-AU" sz="2000" dirty="0">
                <a:solidFill>
                  <a:srgbClr val="FFFFFF"/>
                </a:solidFill>
                <a:ea typeface="Arial" charset="0"/>
              </a:rPr>
              <a:t>Melanoma Institute Australia, The University of Sydney, North Sydney, Australia</a:t>
            </a:r>
          </a:p>
          <a:p>
            <a:pPr lvl="0">
              <a:spcBef>
                <a:spcPts val="1800"/>
              </a:spcBef>
              <a:defRPr/>
            </a:pPr>
            <a:r>
              <a:rPr lang="en-US" sz="2000" dirty="0">
                <a:solidFill>
                  <a:srgbClr val="FFFFFF"/>
                </a:solidFill>
                <a:ea typeface="Arial" charset="0"/>
              </a:rPr>
              <a:t>3 </a:t>
            </a:r>
            <a:r>
              <a:rPr lang="en-AU" sz="2000" dirty="0">
                <a:solidFill>
                  <a:srgbClr val="FFFFFF"/>
                </a:solidFill>
                <a:ea typeface="Arial" charset="0"/>
              </a:rPr>
              <a:t>The John Curtin School of Medical Research</a:t>
            </a:r>
            <a:r>
              <a:rPr lang="en-US" sz="2000" dirty="0">
                <a:solidFill>
                  <a:srgbClr val="FFFFFF"/>
                </a:solidFill>
                <a:ea typeface="Arial" charset="0"/>
              </a:rPr>
              <a:t>, Australian National University</a:t>
            </a:r>
          </a:p>
          <a:p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30153" y="1717303"/>
            <a:ext cx="2201397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3500" dirty="0">
                <a:solidFill>
                  <a:srgbClr val="FFFFFF"/>
                </a:solidFill>
                <a:ea typeface="Arial" charset="0"/>
              </a:rPr>
              <a:t>Kevin YX Wang</a:t>
            </a:r>
            <a:r>
              <a:rPr lang="en-US" sz="3500" baseline="30000" dirty="0">
                <a:solidFill>
                  <a:srgbClr val="FFFFFF"/>
                </a:solidFill>
                <a:ea typeface="Arial" charset="0"/>
              </a:rPr>
              <a:t>1</a:t>
            </a:r>
            <a:r>
              <a:rPr lang="en-AU" sz="3500" dirty="0">
                <a:solidFill>
                  <a:srgbClr val="FFFFFF"/>
                </a:solidFill>
                <a:ea typeface="Arial" charset="0"/>
              </a:rPr>
              <a:t>, </a:t>
            </a:r>
            <a:r>
              <a:rPr lang="en-AU" sz="3500" dirty="0" err="1">
                <a:solidFill>
                  <a:srgbClr val="FFFFFF"/>
                </a:solidFill>
                <a:ea typeface="Arial" charset="0"/>
              </a:rPr>
              <a:t>Gullietta</a:t>
            </a:r>
            <a:r>
              <a:rPr lang="en-AU" sz="3500" dirty="0">
                <a:solidFill>
                  <a:srgbClr val="FFFFFF"/>
                </a:solidFill>
                <a:ea typeface="Arial" charset="0"/>
              </a:rPr>
              <a:t> Pupo</a:t>
            </a:r>
            <a:r>
              <a:rPr lang="en-AU" sz="3500" baseline="30000" dirty="0">
                <a:solidFill>
                  <a:srgbClr val="FFFFFF"/>
                </a:solidFill>
                <a:ea typeface="Arial" charset="0"/>
              </a:rPr>
              <a:t>2</a:t>
            </a:r>
            <a:r>
              <a:rPr lang="en-AU" sz="3500" dirty="0">
                <a:solidFill>
                  <a:srgbClr val="FFFFFF"/>
                </a:solidFill>
                <a:ea typeface="Arial" charset="0"/>
              </a:rPr>
              <a:t>, Varsha Tembe</a:t>
            </a:r>
            <a:r>
              <a:rPr lang="en-AU" sz="3500" baseline="30000" dirty="0">
                <a:solidFill>
                  <a:srgbClr val="FFFFFF"/>
                </a:solidFill>
                <a:ea typeface="Arial" charset="0"/>
              </a:rPr>
              <a:t>2</a:t>
            </a:r>
            <a:r>
              <a:rPr lang="en-AU" sz="3500" dirty="0">
                <a:solidFill>
                  <a:srgbClr val="FFFFFF"/>
                </a:solidFill>
                <a:ea typeface="Arial" charset="0"/>
              </a:rPr>
              <a:t>, Graham Mann</a:t>
            </a:r>
            <a:r>
              <a:rPr lang="en-AU" sz="3500" baseline="30000" dirty="0">
                <a:solidFill>
                  <a:srgbClr val="FFFFFF"/>
                </a:solidFill>
                <a:ea typeface="Arial" charset="0"/>
              </a:rPr>
              <a:t>2,3</a:t>
            </a:r>
            <a:r>
              <a:rPr lang="en-AU" sz="3500" dirty="0">
                <a:solidFill>
                  <a:srgbClr val="FFFFFF"/>
                </a:solidFill>
                <a:ea typeface="Arial" charset="0"/>
              </a:rPr>
              <a:t>, Garth Tarr</a:t>
            </a:r>
            <a:r>
              <a:rPr lang="en-AU" sz="3500" baseline="30000" dirty="0">
                <a:solidFill>
                  <a:srgbClr val="FFFFFF"/>
                </a:solidFill>
                <a:ea typeface="Arial" charset="0"/>
              </a:rPr>
              <a:t>1</a:t>
            </a:r>
            <a:r>
              <a:rPr lang="en-AU" sz="3500" dirty="0">
                <a:solidFill>
                  <a:srgbClr val="FFFFFF"/>
                </a:solidFill>
                <a:ea typeface="Arial" charset="0"/>
              </a:rPr>
              <a:t>, Samuel Mueller</a:t>
            </a:r>
            <a:r>
              <a:rPr lang="en-AU" sz="3500" baseline="30000" dirty="0">
                <a:solidFill>
                  <a:srgbClr val="FFFFFF"/>
                </a:solidFill>
                <a:ea typeface="Arial" charset="0"/>
              </a:rPr>
              <a:t>1</a:t>
            </a:r>
            <a:r>
              <a:rPr lang="en-AU" sz="3500" dirty="0">
                <a:solidFill>
                  <a:srgbClr val="FFFFFF"/>
                </a:solidFill>
                <a:ea typeface="Arial" charset="0"/>
              </a:rPr>
              <a:t>, Jean Yang</a:t>
            </a:r>
            <a:r>
              <a:rPr lang="en-AU" sz="3500" baseline="30000" dirty="0">
                <a:solidFill>
                  <a:srgbClr val="FFFFFF"/>
                </a:solidFill>
                <a:ea typeface="Arial" charset="0"/>
              </a:rPr>
              <a:t>1</a:t>
            </a:r>
            <a:endParaRPr lang="en-AU" sz="3500" dirty="0">
              <a:solidFill>
                <a:srgbClr val="FFFFFF"/>
              </a:solidFill>
              <a:ea typeface="Arial" charset="0"/>
            </a:endParaRPr>
          </a:p>
          <a:p>
            <a:endParaRPr lang="en-US" sz="3500" dirty="0"/>
          </a:p>
        </p:txBody>
      </p:sp>
      <p:sp>
        <p:nvSpPr>
          <p:cNvPr id="127" name="TextBox 126"/>
          <p:cNvSpPr txBox="1"/>
          <p:nvPr/>
        </p:nvSpPr>
        <p:spPr>
          <a:xfrm>
            <a:off x="22175482" y="9399499"/>
            <a:ext cx="10643616" cy="5488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000"/>
              </a:spcAft>
            </a:pPr>
            <a:r>
              <a:rPr lang="en-US" sz="4800" dirty="0">
                <a:latin typeface="Arial" charset="0"/>
                <a:ea typeface="Arial" charset="0"/>
                <a:cs typeface="Arial" charset="0"/>
              </a:rPr>
              <a:t>We tested CPOP on four late-stage </a:t>
            </a:r>
            <a:r>
              <a:rPr lang="en-US" sz="4800" dirty="0">
                <a:latin typeface="Arial" charset="0"/>
                <a:cs typeface="Arial" charset="0"/>
              </a:rPr>
              <a:t>melanoma datasets. </a:t>
            </a:r>
          </a:p>
          <a:p>
            <a:pPr marL="685800" indent="-6858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4400" dirty="0">
                <a:latin typeface="Arial" charset="0"/>
                <a:cs typeface="Arial" charset="0"/>
              </a:rPr>
              <a:t>MIA-2015 </a:t>
            </a:r>
            <a:r>
              <a:rPr lang="en-AU" sz="4400" dirty="0">
                <a:latin typeface="Arial" charset="0"/>
                <a:cs typeface="Arial" charset="0"/>
              </a:rPr>
              <a:t>(</a:t>
            </a:r>
            <a:r>
              <a:rPr lang="en-AU" sz="4400" dirty="0" err="1">
                <a:latin typeface="Arial" charset="0"/>
                <a:cs typeface="Arial" charset="0"/>
              </a:rPr>
              <a:t>Jayawardana</a:t>
            </a:r>
            <a:r>
              <a:rPr lang="en-AU" sz="4400" dirty="0">
                <a:latin typeface="Arial" charset="0"/>
                <a:cs typeface="Arial" charset="0"/>
              </a:rPr>
              <a:t> et al. 2015)</a:t>
            </a:r>
            <a:endParaRPr lang="en-US" sz="4400" dirty="0">
              <a:latin typeface="Arial" charset="0"/>
              <a:cs typeface="Arial" charset="0"/>
            </a:endParaRPr>
          </a:p>
          <a:p>
            <a:pPr marL="685800" indent="-6858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latin typeface="Arial" charset="0"/>
                <a:cs typeface="Arial" charset="0"/>
              </a:rPr>
              <a:t>MIA-2018 (Unpublished)</a:t>
            </a:r>
          </a:p>
          <a:p>
            <a:pPr marL="685800" indent="-6858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latin typeface="Arial" charset="0"/>
                <a:cs typeface="Arial" charset="0"/>
              </a:rPr>
              <a:t>USA (TCGA 2015)</a:t>
            </a:r>
          </a:p>
          <a:p>
            <a:pPr marL="685800" indent="-685800">
              <a:spcAft>
                <a:spcPts val="200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latin typeface="Arial" charset="0"/>
                <a:cs typeface="Arial" charset="0"/>
              </a:rPr>
              <a:t>Sweden ((</a:t>
            </a:r>
            <a:r>
              <a:rPr lang="en-US" sz="4800" dirty="0" err="1">
                <a:latin typeface="Arial" charset="0"/>
                <a:cs typeface="Arial" charset="0"/>
              </a:rPr>
              <a:t>Cirenajwis</a:t>
            </a:r>
            <a:r>
              <a:rPr lang="en-US" sz="4800" dirty="0">
                <a:latin typeface="Arial" charset="0"/>
                <a:cs typeface="Arial" charset="0"/>
              </a:rPr>
              <a:t> et al. 2015)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22282186" y="15135019"/>
            <a:ext cx="106322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rPr>
              <a:t>Equivalent predictions</a:t>
            </a:r>
            <a:endParaRPr lang="en-US" sz="48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2175482" y="31236195"/>
            <a:ext cx="106322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rPr>
              <a:t>How does CPOP work?</a:t>
            </a:r>
            <a:endParaRPr lang="en-US" sz="4800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26B3A44-A506-E349-9ABB-E1A208C8F13E}"/>
              </a:ext>
            </a:extLst>
          </p:cNvPr>
          <p:cNvGrpSpPr/>
          <p:nvPr/>
        </p:nvGrpSpPr>
        <p:grpSpPr>
          <a:xfrm>
            <a:off x="538961" y="9201304"/>
            <a:ext cx="10101752" cy="4917615"/>
            <a:chOff x="538961" y="9201304"/>
            <a:chExt cx="10101752" cy="4917615"/>
          </a:xfrm>
        </p:grpSpPr>
        <p:sp>
          <p:nvSpPr>
            <p:cNvPr id="17" name="Rounded Rectangle 16"/>
            <p:cNvSpPr/>
            <p:nvPr/>
          </p:nvSpPr>
          <p:spPr>
            <a:xfrm>
              <a:off x="538961" y="9201304"/>
              <a:ext cx="10101752" cy="4917615"/>
            </a:xfrm>
            <a:prstGeom prst="roundRect">
              <a:avLst/>
            </a:prstGeom>
            <a:ln w="57150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46150" y="9871602"/>
              <a:ext cx="9256922" cy="36830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00"/>
                </a:spcBef>
              </a:pPr>
              <a:r>
                <a:rPr lang="en-AU" sz="4500" dirty="0">
                  <a:latin typeface="Arial" charset="0"/>
                  <a:ea typeface="Arial" charset="0"/>
                  <a:cs typeface="Arial" charset="0"/>
                </a:rPr>
                <a:t>When implementing a prediction model in the clinics, what is more important? </a:t>
              </a:r>
            </a:p>
            <a:p>
              <a:pPr algn="ctr">
                <a:spcBef>
                  <a:spcPts val="1000"/>
                </a:spcBef>
              </a:pPr>
              <a:r>
                <a:rPr lang="en-AU" sz="4500" dirty="0">
                  <a:latin typeface="Arial" charset="0"/>
                  <a:ea typeface="Arial" charset="0"/>
                  <a:cs typeface="Arial" charset="0"/>
                </a:rPr>
                <a:t>Classification accuracy or stability of prediction?</a:t>
              </a:r>
            </a:p>
          </p:txBody>
        </p:sp>
      </p:grp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871CFD5-F566-D842-8BC6-A1D0CDBEC0C8}"/>
              </a:ext>
            </a:extLst>
          </p:cNvPr>
          <p:cNvSpPr/>
          <p:nvPr/>
        </p:nvSpPr>
        <p:spPr>
          <a:xfrm>
            <a:off x="536257" y="17033025"/>
            <a:ext cx="10101752" cy="4917615"/>
          </a:xfrm>
          <a:prstGeom prst="round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BFCEA7-D629-F94A-BA63-0D5C7283996F}"/>
              </a:ext>
            </a:extLst>
          </p:cNvPr>
          <p:cNvSpPr txBox="1"/>
          <p:nvPr/>
        </p:nvSpPr>
        <p:spPr>
          <a:xfrm>
            <a:off x="943446" y="17703323"/>
            <a:ext cx="92569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>
                <a:latin typeface="Arial" charset="0"/>
                <a:ea typeface="Arial" charset="0"/>
                <a:cs typeface="Arial" charset="0"/>
              </a:rPr>
              <a:t>Stable prediction</a:t>
            </a:r>
          </a:p>
          <a:p>
            <a:pPr algn="ctr"/>
            <a:r>
              <a:rPr lang="en-US" sz="4500" dirty="0">
                <a:latin typeface="Arial" charset="0"/>
                <a:ea typeface="Arial" charset="0"/>
                <a:cs typeface="Arial" charset="0"/>
              </a:rPr>
              <a:t>=</a:t>
            </a:r>
          </a:p>
          <a:p>
            <a:pPr algn="ctr"/>
            <a:r>
              <a:rPr lang="en-US" sz="4500" dirty="0">
                <a:latin typeface="Arial" charset="0"/>
                <a:ea typeface="Arial" charset="0"/>
                <a:cs typeface="Arial" charset="0"/>
              </a:rPr>
              <a:t>stable features </a:t>
            </a:r>
          </a:p>
          <a:p>
            <a:pPr algn="ctr"/>
            <a:r>
              <a:rPr lang="en-US" sz="4500" dirty="0">
                <a:latin typeface="Arial" charset="0"/>
                <a:ea typeface="Arial" charset="0"/>
                <a:cs typeface="Arial" charset="0"/>
              </a:rPr>
              <a:t>+</a:t>
            </a:r>
          </a:p>
          <a:p>
            <a:pPr algn="ctr"/>
            <a:r>
              <a:rPr lang="en-US" sz="4500" dirty="0">
                <a:latin typeface="Arial" charset="0"/>
                <a:ea typeface="Arial" charset="0"/>
                <a:cs typeface="Arial" charset="0"/>
              </a:rPr>
              <a:t>stable modelling</a:t>
            </a:r>
          </a:p>
          <a:p>
            <a:pPr algn="ctr"/>
            <a:endParaRPr lang="en-US" sz="4500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47B60A8-1233-914D-9266-8E48283F3EF8}"/>
              </a:ext>
            </a:extLst>
          </p:cNvPr>
          <p:cNvGrpSpPr/>
          <p:nvPr/>
        </p:nvGrpSpPr>
        <p:grpSpPr>
          <a:xfrm>
            <a:off x="630786" y="14461681"/>
            <a:ext cx="10101752" cy="2169826"/>
            <a:chOff x="538961" y="9201304"/>
            <a:chExt cx="10101752" cy="4917615"/>
          </a:xfrm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271EEA95-0886-E042-9579-9D89B29D3FD7}"/>
                </a:ext>
              </a:extLst>
            </p:cNvPr>
            <p:cNvSpPr/>
            <p:nvPr/>
          </p:nvSpPr>
          <p:spPr>
            <a:xfrm>
              <a:off x="538961" y="9201304"/>
              <a:ext cx="10101752" cy="4917615"/>
            </a:xfrm>
            <a:prstGeom prst="roundRect">
              <a:avLst/>
            </a:prstGeom>
            <a:ln w="57150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ADF1A56-2DB2-A646-A04C-D4F79D1C7FF6}"/>
                </a:ext>
              </a:extLst>
            </p:cNvPr>
            <p:cNvSpPr txBox="1"/>
            <p:nvPr/>
          </p:nvSpPr>
          <p:spPr>
            <a:xfrm>
              <a:off x="946150" y="9871602"/>
              <a:ext cx="925692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1000"/>
                </a:spcBef>
              </a:pPr>
              <a:r>
                <a:rPr lang="en-AU" sz="4500" dirty="0">
                  <a:latin typeface="Arial" charset="0"/>
                  <a:ea typeface="Arial" charset="0"/>
                  <a:cs typeface="Arial" charset="0"/>
                </a:rPr>
                <a:t>Which one is more widely reported in publications?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1E98CD6-5E4B-8D42-8090-C32963B7B944}"/>
              </a:ext>
            </a:extLst>
          </p:cNvPr>
          <p:cNvSpPr txBox="1"/>
          <p:nvPr/>
        </p:nvSpPr>
        <p:spPr>
          <a:xfrm>
            <a:off x="536257" y="22170135"/>
            <a:ext cx="98297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000"/>
              </a:spcBef>
            </a:pPr>
            <a:r>
              <a:rPr lang="en-AU" sz="5400" dirty="0">
                <a:latin typeface="Arial" charset="0"/>
                <a:ea typeface="Arial" charset="0"/>
                <a:cs typeface="Arial" charset="0"/>
              </a:rPr>
              <a:t>Due to experimentation constrains, we might not be able to normalise our data and use the standard prediction model like Lasso and Random Forest.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B2FD0F3-9EE3-3D4C-9078-DEE65E96C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8371" y="27786137"/>
            <a:ext cx="18164426" cy="908221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B03FEA7-DDDB-324D-9217-B6FCACCDE5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4382" y="34669004"/>
            <a:ext cx="18444391" cy="922219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E0AE221-E622-B84D-B7F2-DFD31A9CB5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26063" y="16549406"/>
            <a:ext cx="8956080" cy="370622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37F0A17-5A70-C042-A32F-BB21EFDBCFB0}"/>
              </a:ext>
            </a:extLst>
          </p:cNvPr>
          <p:cNvSpPr txBox="1"/>
          <p:nvPr/>
        </p:nvSpPr>
        <p:spPr>
          <a:xfrm>
            <a:off x="24364613" y="20255633"/>
            <a:ext cx="6971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tx1">
                    <a:lumMod val="50000"/>
                  </a:schemeClr>
                </a:solidFill>
              </a:rPr>
              <a:t>Predicted risk probability in MIA-2018</a:t>
            </a:r>
            <a:endParaRPr lang="en-US" sz="32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A11B02-BBCF-1C48-B45A-DCC926BE97A2}"/>
              </a:ext>
            </a:extLst>
          </p:cNvPr>
          <p:cNvSpPr txBox="1"/>
          <p:nvPr/>
        </p:nvSpPr>
        <p:spPr>
          <a:xfrm rot="16200000">
            <a:off x="20458222" y="17894129"/>
            <a:ext cx="464903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3200" dirty="0">
                <a:solidFill>
                  <a:schemeClr val="tx1">
                    <a:lumMod val="50000"/>
                  </a:schemeClr>
                </a:solidFill>
              </a:rPr>
              <a:t>Predicted risk probability</a:t>
            </a:r>
          </a:p>
          <a:p>
            <a:pPr algn="ctr"/>
            <a:r>
              <a:rPr lang="en-AU" sz="3200" dirty="0">
                <a:solidFill>
                  <a:schemeClr val="tx1">
                    <a:lumMod val="50000"/>
                  </a:schemeClr>
                </a:solidFill>
              </a:rPr>
              <a:t> in MIA-2015</a:t>
            </a:r>
            <a:endParaRPr lang="en-US" sz="32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E024B99-7342-8446-B7CC-EC896CB7D0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61353" y="16043065"/>
            <a:ext cx="4178300" cy="5715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B9BAF8A-5D33-F140-9694-624744F7AF8C}"/>
              </a:ext>
            </a:extLst>
          </p:cNvPr>
          <p:cNvSpPr txBox="1"/>
          <p:nvPr/>
        </p:nvSpPr>
        <p:spPr>
          <a:xfrm>
            <a:off x="23913205" y="20930040"/>
            <a:ext cx="3913828" cy="10772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AU" sz="3200" dirty="0"/>
              <a:t>Accuracy: 0.63</a:t>
            </a:r>
            <a:br>
              <a:rPr lang="en-AU" sz="3200" dirty="0"/>
            </a:br>
            <a:r>
              <a:rPr lang="en-AU" sz="3200" dirty="0"/>
              <a:t>Avg. deviation: 15% 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E3DB40D-CBA4-C547-A289-BE8D829609CC}"/>
              </a:ext>
            </a:extLst>
          </p:cNvPr>
          <p:cNvSpPr txBox="1"/>
          <p:nvPr/>
        </p:nvSpPr>
        <p:spPr>
          <a:xfrm>
            <a:off x="28450204" y="20930040"/>
            <a:ext cx="3686202" cy="10772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AU" sz="3200" dirty="0"/>
              <a:t>Accuracy: 0.81</a:t>
            </a:r>
            <a:br>
              <a:rPr lang="en-AU" sz="3200" dirty="0"/>
            </a:br>
            <a:r>
              <a:rPr lang="en-AU" sz="3200" dirty="0"/>
              <a:t>Avg. deviation: 5% 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716B8CD-A16D-094D-B1FF-CF7DA6E4B3EB}"/>
              </a:ext>
            </a:extLst>
          </p:cNvPr>
          <p:cNvSpPr/>
          <p:nvPr/>
        </p:nvSpPr>
        <p:spPr>
          <a:xfrm>
            <a:off x="22091020" y="22618223"/>
            <a:ext cx="106322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rPr>
              <a:t>High prediction accuracy</a:t>
            </a:r>
            <a:endParaRPr lang="en-US" sz="48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91FF7A0-420B-574F-816A-E3C47F33EE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927566" y="23603317"/>
            <a:ext cx="10099957" cy="721425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E0466F7-1D8D-1546-A68E-C9A970B7BE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24507" y="32461270"/>
            <a:ext cx="5982996" cy="598299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4C2BD2B6-23FD-5346-9505-2177E42F606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282186" y="38726683"/>
            <a:ext cx="4572000" cy="45720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78E755AF-665C-C444-8A90-8D0FF629E656}"/>
              </a:ext>
            </a:extLst>
          </p:cNvPr>
          <p:cNvSpPr txBox="1"/>
          <p:nvPr/>
        </p:nvSpPr>
        <p:spPr>
          <a:xfrm>
            <a:off x="27281382" y="33716463"/>
            <a:ext cx="5038023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1000"/>
              </a:spcBef>
            </a:pPr>
            <a:r>
              <a:rPr lang="en-AU" sz="4000" dirty="0">
                <a:latin typeface="Arial" charset="0"/>
                <a:ea typeface="Arial" charset="0"/>
                <a:cs typeface="Arial" charset="0"/>
              </a:rPr>
              <a:t>Weight each feature by its stability across datasets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B1B0C07-AC3A-E942-8E2A-29B191CAB13D}"/>
              </a:ext>
            </a:extLst>
          </p:cNvPr>
          <p:cNvSpPr txBox="1"/>
          <p:nvPr/>
        </p:nvSpPr>
        <p:spPr>
          <a:xfrm>
            <a:off x="27279521" y="39232421"/>
            <a:ext cx="5038023" cy="31700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1000"/>
              </a:spcBef>
            </a:pPr>
            <a:r>
              <a:rPr lang="en-AU" sz="4000" dirty="0">
                <a:latin typeface="Arial" charset="0"/>
                <a:ea typeface="Arial" charset="0"/>
                <a:cs typeface="Arial" charset="0"/>
              </a:rPr>
              <a:t>Select only features with similar estimated coefficients across datasets</a:t>
            </a:r>
          </a:p>
        </p:txBody>
      </p:sp>
    </p:spTree>
    <p:extLst>
      <p:ext uri="{BB962C8B-B14F-4D97-AF65-F5344CB8AC3E}">
        <p14:creationId xmlns:p14="http://schemas.microsoft.com/office/powerpoint/2010/main" val="109865799"/>
      </p:ext>
    </p:extLst>
  </p:cSld>
  <p:clrMapOvr>
    <a:masterClrMapping/>
  </p:clrMapOvr>
</p:sld>
</file>

<file path=ppt/theme/theme1.xml><?xml version="1.0" encoding="utf-8"?>
<a:theme xmlns:a="http://schemas.openxmlformats.org/drawingml/2006/main" name="Research Poster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6x48_UB_Research_Poster_Vertical_Template" id="{9BEE2FC9-AAAE-6240-AE3B-A5747F038FB4}" vid="{5D2186EE-9A53-C544-834D-AE147383450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UB_Research_Poster_Vertical_Template</Template>
  <TotalTime>1691</TotalTime>
  <Words>297</Words>
  <Application>Microsoft Macintosh PowerPoint</Application>
  <PresentationFormat>Custom</PresentationFormat>
  <Paragraphs>37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Narrow</vt:lpstr>
      <vt:lpstr>Calibri</vt:lpstr>
      <vt:lpstr>Research Poster Template</vt:lpstr>
      <vt:lpstr>PowerPoint Presentation</vt:lpstr>
    </vt:vector>
  </TitlesOfParts>
  <Manager/>
  <Company/>
  <LinksUpToDate>false</LinksUpToDate>
  <SharedDoc>false</SharedDoc>
  <HyperlinkBase>www.buffalo.edu/brand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Kevin Wang</dc:creator>
  <cp:keywords/>
  <dc:description/>
  <cp:lastModifiedBy>Kevin Wang</cp:lastModifiedBy>
  <cp:revision>660</cp:revision>
  <cp:lastPrinted>2018-06-13T09:56:45Z</cp:lastPrinted>
  <dcterms:created xsi:type="dcterms:W3CDTF">2018-06-13T05:18:01Z</dcterms:created>
  <dcterms:modified xsi:type="dcterms:W3CDTF">2019-12-08T06:55:28Z</dcterms:modified>
  <cp:category/>
</cp:coreProperties>
</file>

<file path=docProps/thumbnail.jpeg>
</file>